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42" r:id="rId1"/>
  </p:sldMasterIdLst>
  <p:notesMasterIdLst>
    <p:notesMasterId r:id="rId33"/>
  </p:notesMasterIdLst>
  <p:sldIdLst>
    <p:sldId id="256" r:id="rId2"/>
    <p:sldId id="273" r:id="rId3"/>
    <p:sldId id="261" r:id="rId4"/>
    <p:sldId id="262" r:id="rId5"/>
    <p:sldId id="257" r:id="rId6"/>
    <p:sldId id="287" r:id="rId7"/>
    <p:sldId id="284" r:id="rId8"/>
    <p:sldId id="285" r:id="rId9"/>
    <p:sldId id="263" r:id="rId10"/>
    <p:sldId id="274" r:id="rId11"/>
    <p:sldId id="275" r:id="rId12"/>
    <p:sldId id="276" r:id="rId13"/>
    <p:sldId id="277" r:id="rId14"/>
    <p:sldId id="278" r:id="rId15"/>
    <p:sldId id="264" r:id="rId16"/>
    <p:sldId id="289" r:id="rId17"/>
    <p:sldId id="265" r:id="rId18"/>
    <p:sldId id="266" r:id="rId19"/>
    <p:sldId id="267" r:id="rId20"/>
    <p:sldId id="268" r:id="rId21"/>
    <p:sldId id="269" r:id="rId22"/>
    <p:sldId id="286" r:id="rId23"/>
    <p:sldId id="270" r:id="rId24"/>
    <p:sldId id="271" r:id="rId25"/>
    <p:sldId id="279" r:id="rId26"/>
    <p:sldId id="280" r:id="rId27"/>
    <p:sldId id="281" r:id="rId28"/>
    <p:sldId id="282" r:id="rId29"/>
    <p:sldId id="283" r:id="rId30"/>
    <p:sldId id="272" r:id="rId31"/>
    <p:sldId id="288"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86590" autoAdjust="0"/>
  </p:normalViewPr>
  <p:slideViewPr>
    <p:cSldViewPr snapToGrid="0">
      <p:cViewPr varScale="1">
        <p:scale>
          <a:sx n="57" d="100"/>
          <a:sy n="57" d="100"/>
        </p:scale>
        <p:origin x="117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7ACEFF-5A58-4271-882F-44CF76BA16AB}" type="datetimeFigureOut">
              <a:rPr lang="en-PK" smtClean="0"/>
              <a:t>16/09/2025</a:t>
            </a:fld>
            <a:endParaRPr lang="en-P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F1B041-310A-438B-ABD0-A2F5B81E83FB}" type="slidenum">
              <a:rPr lang="en-PK" smtClean="0"/>
              <a:t>‹#›</a:t>
            </a:fld>
            <a:endParaRPr lang="en-PK"/>
          </a:p>
        </p:txBody>
      </p:sp>
    </p:spTree>
    <p:extLst>
      <p:ext uri="{BB962C8B-B14F-4D97-AF65-F5344CB8AC3E}">
        <p14:creationId xmlns:p14="http://schemas.microsoft.com/office/powerpoint/2010/main" val="26339193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geeksforgeeks.org/understanding-tf-idf-term-frequency-inverse-document-frequency/"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12121"/>
                </a:solidFill>
                <a:effectLst/>
                <a:latin typeface="Gordita"/>
              </a:rPr>
              <a:t>Stemming</a:t>
            </a:r>
            <a:r>
              <a:rPr lang="en-US" b="0" i="0" dirty="0">
                <a:solidFill>
                  <a:srgbClr val="212121"/>
                </a:solidFill>
                <a:effectLst/>
                <a:latin typeface="Gordita"/>
              </a:rPr>
              <a:t> normalizes words into their base or root form. For example, </a:t>
            </a:r>
            <a:r>
              <a:rPr lang="en-US" b="0" i="1" dirty="0">
                <a:solidFill>
                  <a:srgbClr val="212121"/>
                </a:solidFill>
                <a:effectLst/>
                <a:latin typeface="Gordita"/>
              </a:rPr>
              <a:t>intelligently, intelligence, and intelligent</a:t>
            </a:r>
            <a:r>
              <a:rPr lang="en-US" b="0" i="0" dirty="0">
                <a:solidFill>
                  <a:srgbClr val="212121"/>
                </a:solidFill>
                <a:effectLst/>
                <a:latin typeface="Gordita"/>
              </a:rPr>
              <a:t>. These words originate from a single root word ‘</a:t>
            </a:r>
            <a:r>
              <a:rPr lang="en-US" b="0" i="0" dirty="0" err="1">
                <a:solidFill>
                  <a:srgbClr val="212121"/>
                </a:solidFill>
                <a:effectLst/>
                <a:latin typeface="Gordita"/>
              </a:rPr>
              <a:t>intelligen</a:t>
            </a:r>
            <a:r>
              <a:rPr lang="en-US" b="0" i="0" dirty="0">
                <a:solidFill>
                  <a:srgbClr val="212121"/>
                </a:solidFill>
                <a:effectLst/>
                <a:latin typeface="Gordita"/>
              </a:rPr>
              <a:t>’.</a:t>
            </a:r>
            <a:br>
              <a:rPr lang="en-US" b="0" i="0" dirty="0">
                <a:solidFill>
                  <a:srgbClr val="212121"/>
                </a:solidFill>
                <a:effectLst/>
                <a:latin typeface="Gordita"/>
              </a:rPr>
            </a:br>
            <a:r>
              <a:rPr lang="en-US" b="1" i="0" dirty="0">
                <a:solidFill>
                  <a:srgbClr val="212121"/>
                </a:solidFill>
                <a:effectLst/>
                <a:latin typeface="Gordita"/>
              </a:rPr>
              <a:t>Lemmatization</a:t>
            </a:r>
            <a:r>
              <a:rPr lang="en-US" b="0" i="0" dirty="0">
                <a:solidFill>
                  <a:srgbClr val="212121"/>
                </a:solidFill>
                <a:effectLst/>
                <a:latin typeface="Gordita"/>
              </a:rPr>
              <a:t> removes inflectional endings and returns the canonical form of a word or lemma. It is similar to stemming except that the lemma is an actual word. For example, ‘playing’ and ‘plays’ are forms of the word ‘play’. Hence, play is the lemma of these words. Unlike a stem (recall ‘</a:t>
            </a:r>
            <a:r>
              <a:rPr lang="en-US" b="0" i="0" dirty="0" err="1">
                <a:solidFill>
                  <a:srgbClr val="212121"/>
                </a:solidFill>
                <a:effectLst/>
                <a:latin typeface="Gordita"/>
              </a:rPr>
              <a:t>intelligen</a:t>
            </a:r>
            <a:r>
              <a:rPr lang="en-US" b="0" i="0" dirty="0">
                <a:solidFill>
                  <a:srgbClr val="212121"/>
                </a:solidFill>
                <a:effectLst/>
                <a:latin typeface="Gordita"/>
              </a:rPr>
              <a:t>’), ‘play’ is a proper word.</a:t>
            </a:r>
            <a:br>
              <a:rPr lang="en-US" b="0" i="0" dirty="0">
                <a:solidFill>
                  <a:srgbClr val="212121"/>
                </a:solidFill>
                <a:effectLst/>
                <a:latin typeface="Gordita"/>
              </a:rPr>
            </a:br>
            <a:br>
              <a:rPr lang="en-US" b="0" i="0" dirty="0">
                <a:solidFill>
                  <a:srgbClr val="212121"/>
                </a:solidFill>
                <a:effectLst/>
                <a:latin typeface="Gordita"/>
              </a:rPr>
            </a:br>
            <a:r>
              <a:rPr lang="en-US" b="1" i="0" dirty="0">
                <a:solidFill>
                  <a:srgbClr val="202124"/>
                </a:solidFill>
                <a:effectLst/>
                <a:latin typeface="Google Sans"/>
              </a:rPr>
              <a:t>Dependency parsing </a:t>
            </a:r>
            <a:r>
              <a:rPr lang="en-US" b="0" i="0" dirty="0">
                <a:solidFill>
                  <a:srgbClr val="202124"/>
                </a:solidFill>
                <a:effectLst/>
                <a:latin typeface="Google Sans"/>
              </a:rPr>
              <a:t>is </a:t>
            </a:r>
            <a:r>
              <a:rPr lang="en-US" b="0" i="0" dirty="0">
                <a:solidFill>
                  <a:srgbClr val="040C28"/>
                </a:solidFill>
                <a:effectLst/>
                <a:latin typeface="Google Sans"/>
              </a:rPr>
              <a:t>a linguistic analysis technique used in natural language processing to uncover grammatical relationships between words in a sentence</a:t>
            </a:r>
            <a:r>
              <a:rPr lang="en-US" b="0" i="0" dirty="0">
                <a:solidFill>
                  <a:srgbClr val="202124"/>
                </a:solidFill>
                <a:effectLst/>
                <a:latin typeface="Google Sans"/>
              </a:rPr>
              <a:t>. It involves parsing a sentence's structure to create a tree-like representation that shows how words depend on one another.</a:t>
            </a:r>
            <a:endParaRPr lang="en-PK" dirty="0"/>
          </a:p>
        </p:txBody>
      </p:sp>
      <p:sp>
        <p:nvSpPr>
          <p:cNvPr id="4" name="Slide Number Placeholder 3"/>
          <p:cNvSpPr>
            <a:spLocks noGrp="1"/>
          </p:cNvSpPr>
          <p:nvPr>
            <p:ph type="sldNum" sz="quarter" idx="5"/>
          </p:nvPr>
        </p:nvSpPr>
        <p:spPr/>
        <p:txBody>
          <a:bodyPr/>
          <a:lstStyle/>
          <a:p>
            <a:fld id="{19F1B041-310A-438B-ABD0-A2F5B81E83FB}" type="slidenum">
              <a:rPr lang="en-PK" smtClean="0"/>
              <a:t>7</a:t>
            </a:fld>
            <a:endParaRPr lang="en-PK"/>
          </a:p>
        </p:txBody>
      </p:sp>
    </p:spTree>
    <p:extLst>
      <p:ext uri="{BB962C8B-B14F-4D97-AF65-F5344CB8AC3E}">
        <p14:creationId xmlns:p14="http://schemas.microsoft.com/office/powerpoint/2010/main" val="4247861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1" i="0" dirty="0">
                <a:solidFill>
                  <a:srgbClr val="273239"/>
                </a:solidFill>
                <a:effectLst/>
                <a:latin typeface="Nunito" panose="020F0502020204030204" pitchFamily="2" charset="0"/>
              </a:rPr>
              <a:t>TF-IDF (Term Frequency – Inverse Document Frequency):</a:t>
            </a:r>
          </a:p>
          <a:p>
            <a:pPr algn="l" fontAlgn="base"/>
            <a:r>
              <a:rPr lang="en-US" b="0" i="0" u="sng" dirty="0">
                <a:solidFill>
                  <a:srgbClr val="273239"/>
                </a:solidFill>
                <a:effectLst/>
                <a:latin typeface="Nunito" panose="020F0502020204030204" pitchFamily="2" charset="0"/>
                <a:hlinkClick r:id="rId3"/>
              </a:rPr>
              <a:t>TF-IDF</a:t>
            </a:r>
            <a:r>
              <a:rPr lang="en-US" b="0" i="0" dirty="0">
                <a:solidFill>
                  <a:srgbClr val="273239"/>
                </a:solidFill>
                <a:effectLst/>
                <a:latin typeface="Nunito" panose="020F0502020204030204" pitchFamily="2" charset="0"/>
              </a:rPr>
              <a:t> tries to quantify the importance of a given word relative to the other word in the corpus.  it is mainly used in Information retrieval.</a:t>
            </a:r>
          </a:p>
          <a:p>
            <a:pPr algn="l" fontAlgn="base">
              <a:buFont typeface="Arial" panose="020B0604020202020204" pitchFamily="34" charset="0"/>
              <a:buChar char="•"/>
            </a:pPr>
            <a:r>
              <a:rPr lang="en-US" b="1" i="0" dirty="0">
                <a:solidFill>
                  <a:srgbClr val="273239"/>
                </a:solidFill>
                <a:effectLst/>
                <a:latin typeface="Nunito" panose="020F0502020204030204" pitchFamily="2" charset="0"/>
              </a:rPr>
              <a:t>Term Frequency (TF):</a:t>
            </a:r>
            <a:r>
              <a:rPr lang="en-US" b="0" i="0" dirty="0">
                <a:solidFill>
                  <a:srgbClr val="273239"/>
                </a:solidFill>
                <a:effectLst/>
                <a:latin typeface="Nunito" panose="020F0502020204030204" pitchFamily="2" charset="0"/>
              </a:rPr>
              <a:t> TF measures how often a word occurs in the given document.</a:t>
            </a:r>
          </a:p>
        </p:txBody>
      </p:sp>
      <p:sp>
        <p:nvSpPr>
          <p:cNvPr id="4" name="Slide Number Placeholder 3"/>
          <p:cNvSpPr>
            <a:spLocks noGrp="1"/>
          </p:cNvSpPr>
          <p:nvPr>
            <p:ph type="sldNum" sz="quarter" idx="5"/>
          </p:nvPr>
        </p:nvSpPr>
        <p:spPr/>
        <p:txBody>
          <a:bodyPr/>
          <a:lstStyle/>
          <a:p>
            <a:fld id="{19F1B041-310A-438B-ABD0-A2F5B81E83FB}" type="slidenum">
              <a:rPr lang="en-PK" smtClean="0"/>
              <a:t>8</a:t>
            </a:fld>
            <a:endParaRPr lang="en-PK"/>
          </a:p>
        </p:txBody>
      </p:sp>
    </p:spTree>
    <p:extLst>
      <p:ext uri="{BB962C8B-B14F-4D97-AF65-F5344CB8AC3E}">
        <p14:creationId xmlns:p14="http://schemas.microsoft.com/office/powerpoint/2010/main" val="30223593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79AE994-F8EE-4C5C-B554-AA6AC6EAE05E}" type="datetimeFigureOut">
              <a:rPr lang="en-PK" smtClean="0"/>
              <a:t>16/09/2025</a:t>
            </a:fld>
            <a:endParaRPr lang="en-PK"/>
          </a:p>
        </p:txBody>
      </p:sp>
      <p:sp>
        <p:nvSpPr>
          <p:cNvPr id="5" name="Footer Placeholder 4"/>
          <p:cNvSpPr>
            <a:spLocks noGrp="1"/>
          </p:cNvSpPr>
          <p:nvPr>
            <p:ph type="ftr" sz="quarter" idx="11"/>
          </p:nvPr>
        </p:nvSpPr>
        <p:spPr/>
        <p:txBody>
          <a:bodyPr/>
          <a:lstStyle/>
          <a:p>
            <a:endParaRPr lang="en-PK"/>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33421471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AE994-F8EE-4C5C-B554-AA6AC6EAE05E}" type="datetimeFigureOut">
              <a:rPr lang="en-PK" smtClean="0"/>
              <a:t>16/09/2025</a:t>
            </a:fld>
            <a:endParaRPr lang="en-PK"/>
          </a:p>
        </p:txBody>
      </p:sp>
      <p:sp>
        <p:nvSpPr>
          <p:cNvPr id="5" name="Footer Placeholder 4"/>
          <p:cNvSpPr>
            <a:spLocks noGrp="1"/>
          </p:cNvSpPr>
          <p:nvPr>
            <p:ph type="ftr" sz="quarter" idx="11"/>
          </p:nvPr>
        </p:nvSpPr>
        <p:spPr/>
        <p:txBody>
          <a:bodyPr/>
          <a:lstStyle/>
          <a:p>
            <a:endParaRPr lang="en-PK"/>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1474332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AE994-F8EE-4C5C-B554-AA6AC6EAE05E}" type="datetimeFigureOut">
              <a:rPr lang="en-PK" smtClean="0"/>
              <a:t>16/09/2025</a:t>
            </a:fld>
            <a:endParaRPr lang="en-PK"/>
          </a:p>
        </p:txBody>
      </p:sp>
      <p:sp>
        <p:nvSpPr>
          <p:cNvPr id="5" name="Footer Placeholder 4"/>
          <p:cNvSpPr>
            <a:spLocks noGrp="1"/>
          </p:cNvSpPr>
          <p:nvPr>
            <p:ph type="ftr" sz="quarter" idx="11"/>
          </p:nvPr>
        </p:nvSpPr>
        <p:spPr/>
        <p:txBody>
          <a:bodyPr/>
          <a:lstStyle/>
          <a:p>
            <a:endParaRPr lang="en-PK"/>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C9BFFD0-E350-465F-A222-7A00DC4B391F}" type="slidenum">
              <a:rPr lang="en-PK" smtClean="0"/>
              <a:t>‹#›</a:t>
            </a:fld>
            <a:endParaRPr lang="en-PK"/>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338662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79AE994-F8EE-4C5C-B554-AA6AC6EAE05E}" type="datetimeFigureOut">
              <a:rPr lang="en-PK" smtClean="0"/>
              <a:t>16/09/2025</a:t>
            </a:fld>
            <a:endParaRPr lang="en-PK"/>
          </a:p>
        </p:txBody>
      </p:sp>
      <p:sp>
        <p:nvSpPr>
          <p:cNvPr id="6" name="Footer Placeholder 5"/>
          <p:cNvSpPr>
            <a:spLocks noGrp="1"/>
          </p:cNvSpPr>
          <p:nvPr>
            <p:ph type="ftr" sz="quarter" idx="11"/>
          </p:nvPr>
        </p:nvSpPr>
        <p:spPr/>
        <p:txBody>
          <a:bodyPr/>
          <a:lstStyle/>
          <a:p>
            <a:endParaRPr lang="en-PK"/>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37896409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79AE994-F8EE-4C5C-B554-AA6AC6EAE05E}" type="datetimeFigureOut">
              <a:rPr lang="en-PK" smtClean="0"/>
              <a:t>16/09/2025</a:t>
            </a:fld>
            <a:endParaRPr lang="en-PK"/>
          </a:p>
        </p:txBody>
      </p:sp>
      <p:sp>
        <p:nvSpPr>
          <p:cNvPr id="6" name="Footer Placeholder 5"/>
          <p:cNvSpPr>
            <a:spLocks noGrp="1"/>
          </p:cNvSpPr>
          <p:nvPr>
            <p:ph type="ftr" sz="quarter" idx="11"/>
          </p:nvPr>
        </p:nvSpPr>
        <p:spPr/>
        <p:txBody>
          <a:bodyPr/>
          <a:lstStyle/>
          <a:p>
            <a:endParaRPr lang="en-PK"/>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C9BFFD0-E350-465F-A222-7A00DC4B391F}" type="slidenum">
              <a:rPr lang="en-PK" smtClean="0"/>
              <a:t>‹#›</a:t>
            </a:fld>
            <a:endParaRPr lang="en-PK"/>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836476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79AE994-F8EE-4C5C-B554-AA6AC6EAE05E}" type="datetimeFigureOut">
              <a:rPr lang="en-PK" smtClean="0"/>
              <a:t>16/09/2025</a:t>
            </a:fld>
            <a:endParaRPr lang="en-PK"/>
          </a:p>
        </p:txBody>
      </p:sp>
      <p:sp>
        <p:nvSpPr>
          <p:cNvPr id="6" name="Footer Placeholder 5"/>
          <p:cNvSpPr>
            <a:spLocks noGrp="1"/>
          </p:cNvSpPr>
          <p:nvPr>
            <p:ph type="ftr" sz="quarter" idx="11"/>
          </p:nvPr>
        </p:nvSpPr>
        <p:spPr/>
        <p:txBody>
          <a:bodyPr/>
          <a:lstStyle/>
          <a:p>
            <a:endParaRPr lang="en-PK"/>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1759195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9AE994-F8EE-4C5C-B554-AA6AC6EAE05E}" type="datetimeFigureOut">
              <a:rPr lang="en-PK" smtClean="0"/>
              <a:t>16/09/2025</a:t>
            </a:fld>
            <a:endParaRPr lang="en-PK"/>
          </a:p>
        </p:txBody>
      </p:sp>
      <p:sp>
        <p:nvSpPr>
          <p:cNvPr id="5" name="Footer Placeholder 4"/>
          <p:cNvSpPr>
            <a:spLocks noGrp="1"/>
          </p:cNvSpPr>
          <p:nvPr>
            <p:ph type="ftr" sz="quarter" idx="11"/>
          </p:nvPr>
        </p:nvSpPr>
        <p:spPr/>
        <p:txBody>
          <a:bodyPr/>
          <a:lstStyle/>
          <a:p>
            <a:endParaRPr lang="en-PK"/>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1385511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9AE994-F8EE-4C5C-B554-AA6AC6EAE05E}" type="datetimeFigureOut">
              <a:rPr lang="en-PK" smtClean="0"/>
              <a:t>16/09/2025</a:t>
            </a:fld>
            <a:endParaRPr lang="en-PK"/>
          </a:p>
        </p:txBody>
      </p:sp>
      <p:sp>
        <p:nvSpPr>
          <p:cNvPr id="5" name="Footer Placeholder 4"/>
          <p:cNvSpPr>
            <a:spLocks noGrp="1"/>
          </p:cNvSpPr>
          <p:nvPr>
            <p:ph type="ftr" sz="quarter" idx="11"/>
          </p:nvPr>
        </p:nvSpPr>
        <p:spPr/>
        <p:txBody>
          <a:bodyPr/>
          <a:lstStyle/>
          <a:p>
            <a:endParaRPr lang="en-PK"/>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2177369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9AE994-F8EE-4C5C-B554-AA6AC6EAE05E}" type="datetimeFigureOut">
              <a:rPr lang="en-PK" smtClean="0"/>
              <a:t>16/09/2025</a:t>
            </a:fld>
            <a:endParaRPr lang="en-PK"/>
          </a:p>
        </p:txBody>
      </p:sp>
      <p:sp>
        <p:nvSpPr>
          <p:cNvPr id="5" name="Footer Placeholder 4"/>
          <p:cNvSpPr>
            <a:spLocks noGrp="1"/>
          </p:cNvSpPr>
          <p:nvPr>
            <p:ph type="ftr" sz="quarter" idx="11"/>
          </p:nvPr>
        </p:nvSpPr>
        <p:spPr/>
        <p:txBody>
          <a:bodyPr/>
          <a:lstStyle/>
          <a:p>
            <a:endParaRPr lang="en-PK"/>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3960408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AE994-F8EE-4C5C-B554-AA6AC6EAE05E}" type="datetimeFigureOut">
              <a:rPr lang="en-PK" smtClean="0"/>
              <a:t>16/09/2025</a:t>
            </a:fld>
            <a:endParaRPr lang="en-PK"/>
          </a:p>
        </p:txBody>
      </p:sp>
      <p:sp>
        <p:nvSpPr>
          <p:cNvPr id="5" name="Footer Placeholder 4"/>
          <p:cNvSpPr>
            <a:spLocks noGrp="1"/>
          </p:cNvSpPr>
          <p:nvPr>
            <p:ph type="ftr" sz="quarter" idx="11"/>
          </p:nvPr>
        </p:nvSpPr>
        <p:spPr/>
        <p:txBody>
          <a:bodyPr/>
          <a:lstStyle/>
          <a:p>
            <a:endParaRPr lang="en-PK"/>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4137308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AE994-F8EE-4C5C-B554-AA6AC6EAE05E}" type="datetimeFigureOut">
              <a:rPr lang="en-PK" smtClean="0"/>
              <a:t>16/09/2025</a:t>
            </a:fld>
            <a:endParaRPr lang="en-PK"/>
          </a:p>
        </p:txBody>
      </p:sp>
      <p:sp>
        <p:nvSpPr>
          <p:cNvPr id="6" name="Footer Placeholder 5"/>
          <p:cNvSpPr>
            <a:spLocks noGrp="1"/>
          </p:cNvSpPr>
          <p:nvPr>
            <p:ph type="ftr" sz="quarter" idx="11"/>
          </p:nvPr>
        </p:nvSpPr>
        <p:spPr/>
        <p:txBody>
          <a:bodyPr/>
          <a:lstStyle/>
          <a:p>
            <a:endParaRPr lang="en-PK"/>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2230346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AE994-F8EE-4C5C-B554-AA6AC6EAE05E}" type="datetimeFigureOut">
              <a:rPr lang="en-PK" smtClean="0"/>
              <a:t>16/09/2025</a:t>
            </a:fld>
            <a:endParaRPr lang="en-PK"/>
          </a:p>
        </p:txBody>
      </p:sp>
      <p:sp>
        <p:nvSpPr>
          <p:cNvPr id="8" name="Footer Placeholder 7"/>
          <p:cNvSpPr>
            <a:spLocks noGrp="1"/>
          </p:cNvSpPr>
          <p:nvPr>
            <p:ph type="ftr" sz="quarter" idx="11"/>
          </p:nvPr>
        </p:nvSpPr>
        <p:spPr/>
        <p:txBody>
          <a:bodyPr/>
          <a:lstStyle/>
          <a:p>
            <a:endParaRPr lang="en-PK"/>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2057658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79AE994-F8EE-4C5C-B554-AA6AC6EAE05E}" type="datetimeFigureOut">
              <a:rPr lang="en-PK" smtClean="0"/>
              <a:t>16/09/2025</a:t>
            </a:fld>
            <a:endParaRPr lang="en-PK"/>
          </a:p>
        </p:txBody>
      </p:sp>
      <p:sp>
        <p:nvSpPr>
          <p:cNvPr id="4" name="Footer Placeholder 3"/>
          <p:cNvSpPr>
            <a:spLocks noGrp="1"/>
          </p:cNvSpPr>
          <p:nvPr>
            <p:ph type="ftr" sz="quarter" idx="11"/>
          </p:nvPr>
        </p:nvSpPr>
        <p:spPr/>
        <p:txBody>
          <a:bodyPr/>
          <a:lstStyle/>
          <a:p>
            <a:endParaRPr lang="en-PK"/>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3265198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9AE994-F8EE-4C5C-B554-AA6AC6EAE05E}" type="datetimeFigureOut">
              <a:rPr lang="en-PK" smtClean="0"/>
              <a:t>16/09/2025</a:t>
            </a:fld>
            <a:endParaRPr lang="en-PK"/>
          </a:p>
        </p:txBody>
      </p:sp>
      <p:sp>
        <p:nvSpPr>
          <p:cNvPr id="3" name="Footer Placeholder 2"/>
          <p:cNvSpPr>
            <a:spLocks noGrp="1"/>
          </p:cNvSpPr>
          <p:nvPr>
            <p:ph type="ftr" sz="quarter" idx="11"/>
          </p:nvPr>
        </p:nvSpPr>
        <p:spPr/>
        <p:txBody>
          <a:bodyPr/>
          <a:lstStyle/>
          <a:p>
            <a:endParaRPr lang="en-PK"/>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34325135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79AE994-F8EE-4C5C-B554-AA6AC6EAE05E}" type="datetimeFigureOut">
              <a:rPr lang="en-PK" smtClean="0"/>
              <a:t>16/09/2025</a:t>
            </a:fld>
            <a:endParaRPr lang="en-PK"/>
          </a:p>
        </p:txBody>
      </p:sp>
      <p:sp>
        <p:nvSpPr>
          <p:cNvPr id="6" name="Footer Placeholder 5"/>
          <p:cNvSpPr>
            <a:spLocks noGrp="1"/>
          </p:cNvSpPr>
          <p:nvPr>
            <p:ph type="ftr" sz="quarter" idx="11"/>
          </p:nvPr>
        </p:nvSpPr>
        <p:spPr/>
        <p:txBody>
          <a:bodyPr/>
          <a:lstStyle/>
          <a:p>
            <a:endParaRPr lang="en-PK"/>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2148391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79AE994-F8EE-4C5C-B554-AA6AC6EAE05E}" type="datetimeFigureOut">
              <a:rPr lang="en-PK" smtClean="0"/>
              <a:t>16/09/2025</a:t>
            </a:fld>
            <a:endParaRPr lang="en-PK"/>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C9BFFD0-E350-465F-A222-7A00DC4B391F}" type="slidenum">
              <a:rPr lang="en-PK" smtClean="0"/>
              <a:t>‹#›</a:t>
            </a:fld>
            <a:endParaRPr lang="en-PK"/>
          </a:p>
        </p:txBody>
      </p:sp>
    </p:spTree>
    <p:extLst>
      <p:ext uri="{BB962C8B-B14F-4D97-AF65-F5344CB8AC3E}">
        <p14:creationId xmlns:p14="http://schemas.microsoft.com/office/powerpoint/2010/main" val="2482049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79AE994-F8EE-4C5C-B554-AA6AC6EAE05E}" type="datetimeFigureOut">
              <a:rPr lang="en-PK" smtClean="0"/>
              <a:t>16/09/2025</a:t>
            </a:fld>
            <a:endParaRPr lang="en-PK"/>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PK"/>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C9BFFD0-E350-465F-A222-7A00DC4B391F}" type="slidenum">
              <a:rPr lang="en-PK" smtClean="0"/>
              <a:t>‹#›</a:t>
            </a:fld>
            <a:endParaRPr lang="en-PK"/>
          </a:p>
        </p:txBody>
      </p:sp>
    </p:spTree>
    <p:extLst>
      <p:ext uri="{BB962C8B-B14F-4D97-AF65-F5344CB8AC3E}">
        <p14:creationId xmlns:p14="http://schemas.microsoft.com/office/powerpoint/2010/main" val="1794342183"/>
      </p:ext>
    </p:extLst>
  </p:cSld>
  <p:clrMap bg1="lt1" tx1="dk1" bg2="lt2" tx2="dk2" accent1="accent1" accent2="accent2" accent3="accent3" accent4="accent4" accent5="accent5" accent6="accent6" hlink="hlink" folHlink="folHlink"/>
  <p:sldLayoutIdLst>
    <p:sldLayoutId id="2147484143" r:id="rId1"/>
    <p:sldLayoutId id="2147484144" r:id="rId2"/>
    <p:sldLayoutId id="2147484145" r:id="rId3"/>
    <p:sldLayoutId id="2147484146" r:id="rId4"/>
    <p:sldLayoutId id="2147484147" r:id="rId5"/>
    <p:sldLayoutId id="2147484148" r:id="rId6"/>
    <p:sldLayoutId id="2147484149" r:id="rId7"/>
    <p:sldLayoutId id="2147484150" r:id="rId8"/>
    <p:sldLayoutId id="2147484151" r:id="rId9"/>
    <p:sldLayoutId id="2147484152" r:id="rId10"/>
    <p:sldLayoutId id="2147484153" r:id="rId11"/>
    <p:sldLayoutId id="2147484154" r:id="rId12"/>
    <p:sldLayoutId id="2147484155" r:id="rId13"/>
    <p:sldLayoutId id="2147484156" r:id="rId14"/>
    <p:sldLayoutId id="2147484157" r:id="rId15"/>
    <p:sldLayoutId id="214748415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7.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F7E9C-8899-4242-99AD-914E93B01C6E}"/>
              </a:ext>
            </a:extLst>
          </p:cNvPr>
          <p:cNvSpPr>
            <a:spLocks noGrp="1"/>
          </p:cNvSpPr>
          <p:nvPr>
            <p:ph type="ctrTitle"/>
          </p:nvPr>
        </p:nvSpPr>
        <p:spPr>
          <a:xfrm>
            <a:off x="2340864" y="1478280"/>
            <a:ext cx="9534143" cy="2262781"/>
          </a:xfrm>
        </p:spPr>
        <p:txBody>
          <a:bodyPr>
            <a:normAutofit/>
          </a:bodyPr>
          <a:lstStyle/>
          <a:p>
            <a:r>
              <a:rPr lang="en-US" sz="5000" b="1" dirty="0">
                <a:effectLst/>
                <a:ea typeface="Calibri" panose="020F0502020204030204" pitchFamily="34" charset="0"/>
              </a:rPr>
              <a:t>Natural Language Processing</a:t>
            </a:r>
            <a:endParaRPr lang="en-PK" sz="5000" dirty="0"/>
          </a:p>
        </p:txBody>
      </p:sp>
      <p:sp>
        <p:nvSpPr>
          <p:cNvPr id="3" name="Subtitle 2">
            <a:extLst>
              <a:ext uri="{FF2B5EF4-FFF2-40B4-BE49-F238E27FC236}">
                <a16:creationId xmlns:a16="http://schemas.microsoft.com/office/drawing/2014/main" id="{01D85140-FFDA-4E71-90D6-0B53AEC91B58}"/>
              </a:ext>
            </a:extLst>
          </p:cNvPr>
          <p:cNvSpPr>
            <a:spLocks noGrp="1"/>
          </p:cNvSpPr>
          <p:nvPr>
            <p:ph type="subTitle" idx="1"/>
          </p:nvPr>
        </p:nvSpPr>
        <p:spPr>
          <a:xfrm>
            <a:off x="2589213" y="3741059"/>
            <a:ext cx="8915399" cy="1126283"/>
          </a:xfrm>
        </p:spPr>
        <p:txBody>
          <a:bodyPr>
            <a:normAutofit/>
          </a:bodyPr>
          <a:lstStyle/>
          <a:p>
            <a:pPr algn="ctr"/>
            <a:r>
              <a:rPr lang="en-US" sz="2400" b="1" dirty="0"/>
              <a:t>Lecture-1</a:t>
            </a:r>
            <a:r>
              <a:rPr lang="en-US" sz="2000" b="1" dirty="0"/>
              <a:t> : Introduction to Natural Language Processing</a:t>
            </a:r>
            <a:endParaRPr lang="en-PK" sz="2000" b="1" dirty="0"/>
          </a:p>
        </p:txBody>
      </p:sp>
    </p:spTree>
    <p:extLst>
      <p:ext uri="{BB962C8B-B14F-4D97-AF65-F5344CB8AC3E}">
        <p14:creationId xmlns:p14="http://schemas.microsoft.com/office/powerpoint/2010/main" val="4209661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40D7C-4CBE-4568-B9D3-23768C761FFE}"/>
              </a:ext>
            </a:extLst>
          </p:cNvPr>
          <p:cNvSpPr>
            <a:spLocks noGrp="1"/>
          </p:cNvSpPr>
          <p:nvPr>
            <p:ph type="title"/>
          </p:nvPr>
        </p:nvSpPr>
        <p:spPr>
          <a:xfrm>
            <a:off x="2041779" y="661688"/>
            <a:ext cx="8911687" cy="1280890"/>
          </a:xfrm>
        </p:spPr>
        <p:txBody>
          <a:bodyPr/>
          <a:lstStyle/>
          <a:p>
            <a:r>
              <a:rPr lang="en-US" b="1" dirty="0">
                <a:ea typeface="Calibri" panose="020F0502020204030204" pitchFamily="34" charset="0"/>
              </a:rPr>
              <a:t>B</a:t>
            </a:r>
            <a:r>
              <a:rPr lang="en-US" b="1" dirty="0">
                <a:effectLst/>
                <a:ea typeface="Calibri" panose="020F0502020204030204" pitchFamily="34" charset="0"/>
              </a:rPr>
              <a:t>ut that’s not all….</a:t>
            </a:r>
            <a:endParaRPr lang="en-PK" dirty="0"/>
          </a:p>
        </p:txBody>
      </p:sp>
      <p:sp>
        <p:nvSpPr>
          <p:cNvPr id="3" name="Content Placeholder 2">
            <a:extLst>
              <a:ext uri="{FF2B5EF4-FFF2-40B4-BE49-F238E27FC236}">
                <a16:creationId xmlns:a16="http://schemas.microsoft.com/office/drawing/2014/main" id="{7802F00A-9659-497D-90FE-A08189BD220E}"/>
              </a:ext>
            </a:extLst>
          </p:cNvPr>
          <p:cNvSpPr>
            <a:spLocks noGrp="1"/>
          </p:cNvSpPr>
          <p:nvPr>
            <p:ph idx="1"/>
          </p:nvPr>
        </p:nvSpPr>
        <p:spPr>
          <a:xfrm>
            <a:off x="2442908" y="2133600"/>
            <a:ext cx="5932996" cy="4267200"/>
          </a:xfrm>
        </p:spPr>
        <p:txBody>
          <a:bodyPr>
            <a:normAutofit/>
          </a:bodyPr>
          <a:lstStyle/>
          <a:p>
            <a:pPr>
              <a:lnSpc>
                <a:spcPct val="200000"/>
              </a:lnSpc>
            </a:pPr>
            <a:r>
              <a:rPr lang="en-US" sz="2400" dirty="0"/>
              <a:t>We think of the world around us</a:t>
            </a:r>
          </a:p>
          <a:p>
            <a:pPr>
              <a:lnSpc>
                <a:spcPct val="200000"/>
              </a:lnSpc>
            </a:pPr>
            <a:r>
              <a:rPr lang="en-US" sz="2400" dirty="0"/>
              <a:t>We dream</a:t>
            </a:r>
          </a:p>
          <a:p>
            <a:pPr>
              <a:lnSpc>
                <a:spcPct val="200000"/>
              </a:lnSpc>
            </a:pPr>
            <a:r>
              <a:rPr lang="en-US" sz="2400" dirty="0"/>
              <a:t>We make decisions and Plans</a:t>
            </a:r>
          </a:p>
          <a:p>
            <a:pPr>
              <a:lnSpc>
                <a:spcPct val="200000"/>
              </a:lnSpc>
            </a:pPr>
            <a:r>
              <a:rPr lang="en-US" sz="2400" dirty="0"/>
              <a:t>All in Natural Language, i.e. in </a:t>
            </a:r>
            <a:r>
              <a:rPr lang="en-US" sz="2400" i="1" dirty="0">
                <a:solidFill>
                  <a:srgbClr val="0070C0"/>
                </a:solidFill>
              </a:rPr>
              <a:t>Words</a:t>
            </a:r>
            <a:endParaRPr lang="en-PK" sz="2400" i="1" dirty="0">
              <a:solidFill>
                <a:srgbClr val="0070C0"/>
              </a:solidFill>
            </a:endParaRPr>
          </a:p>
        </p:txBody>
      </p:sp>
      <p:pic>
        <p:nvPicPr>
          <p:cNvPr id="5" name="Picture 4">
            <a:extLst>
              <a:ext uri="{FF2B5EF4-FFF2-40B4-BE49-F238E27FC236}">
                <a16:creationId xmlns:a16="http://schemas.microsoft.com/office/drawing/2014/main" id="{4E50E3FC-28D2-45C9-B0AE-88A3D54DBB86}"/>
              </a:ext>
            </a:extLst>
          </p:cNvPr>
          <p:cNvPicPr>
            <a:picLocks noChangeAspect="1"/>
          </p:cNvPicPr>
          <p:nvPr/>
        </p:nvPicPr>
        <p:blipFill rotWithShape="1">
          <a:blip r:embed="rId2"/>
          <a:srcRect l="2238" t="30523" r="69962" b="23788"/>
          <a:stretch/>
        </p:blipFill>
        <p:spPr>
          <a:xfrm>
            <a:off x="8619744" y="2700528"/>
            <a:ext cx="3389376" cy="3133344"/>
          </a:xfrm>
          <a:prstGeom prst="rect">
            <a:avLst/>
          </a:prstGeom>
        </p:spPr>
      </p:pic>
    </p:spTree>
    <p:extLst>
      <p:ext uri="{BB962C8B-B14F-4D97-AF65-F5344CB8AC3E}">
        <p14:creationId xmlns:p14="http://schemas.microsoft.com/office/powerpoint/2010/main" val="654815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CFA26-E5B2-44E6-9882-41CB0FFA4757}"/>
              </a:ext>
            </a:extLst>
          </p:cNvPr>
          <p:cNvSpPr>
            <a:spLocks noGrp="1"/>
          </p:cNvSpPr>
          <p:nvPr>
            <p:ph type="title"/>
          </p:nvPr>
        </p:nvSpPr>
        <p:spPr>
          <a:xfrm>
            <a:off x="1687669" y="624110"/>
            <a:ext cx="9715522" cy="1280890"/>
          </a:xfrm>
        </p:spPr>
        <p:txBody>
          <a:bodyPr>
            <a:normAutofit/>
          </a:bodyPr>
          <a:lstStyle/>
          <a:p>
            <a:r>
              <a:rPr lang="en-US" sz="3200" b="1" dirty="0"/>
              <a:t>Where NLP Stands</a:t>
            </a:r>
            <a:endParaRPr lang="en-PK" sz="3200" b="1" dirty="0"/>
          </a:p>
        </p:txBody>
      </p:sp>
      <p:sp>
        <p:nvSpPr>
          <p:cNvPr id="9" name="Content Placeholder 8">
            <a:extLst>
              <a:ext uri="{FF2B5EF4-FFF2-40B4-BE49-F238E27FC236}">
                <a16:creationId xmlns:a16="http://schemas.microsoft.com/office/drawing/2014/main" id="{52B42701-BE0D-4738-9C33-311B9E54A883}"/>
              </a:ext>
            </a:extLst>
          </p:cNvPr>
          <p:cNvSpPr>
            <a:spLocks noGrp="1"/>
          </p:cNvSpPr>
          <p:nvPr>
            <p:ph idx="1"/>
          </p:nvPr>
        </p:nvSpPr>
        <p:spPr>
          <a:xfrm>
            <a:off x="2159486" y="1905000"/>
            <a:ext cx="9715522" cy="850392"/>
          </a:xfrm>
        </p:spPr>
        <p:txBody>
          <a:bodyPr>
            <a:normAutofit fontScale="92500"/>
          </a:bodyPr>
          <a:lstStyle/>
          <a:p>
            <a:pPr algn="just">
              <a:lnSpc>
                <a:spcPct val="200000"/>
              </a:lnSpc>
            </a:pPr>
            <a:r>
              <a:rPr lang="en-US" sz="2400" dirty="0">
                <a:solidFill>
                  <a:srgbClr val="000000"/>
                </a:solidFill>
              </a:rPr>
              <a:t>NLP is a Field of Computer Science and Computational Linguistics</a:t>
            </a:r>
          </a:p>
        </p:txBody>
      </p:sp>
      <p:pic>
        <p:nvPicPr>
          <p:cNvPr id="5" name="Content Placeholder 4">
            <a:extLst>
              <a:ext uri="{FF2B5EF4-FFF2-40B4-BE49-F238E27FC236}">
                <a16:creationId xmlns:a16="http://schemas.microsoft.com/office/drawing/2014/main" id="{DDC9A6FD-E890-486A-A344-8115F647E6D5}"/>
              </a:ext>
            </a:extLst>
          </p:cNvPr>
          <p:cNvPicPr>
            <a:picLocks noChangeAspect="1"/>
          </p:cNvPicPr>
          <p:nvPr/>
        </p:nvPicPr>
        <p:blipFill rotWithShape="1">
          <a:blip r:embed="rId2"/>
          <a:srcRect l="2104" t="43347" r="54209" b="20785"/>
          <a:stretch/>
        </p:blipFill>
        <p:spPr>
          <a:xfrm>
            <a:off x="3572256" y="2889504"/>
            <a:ext cx="6400800" cy="3742944"/>
          </a:xfrm>
          <a:prstGeom prst="rect">
            <a:avLst/>
          </a:prstGeom>
        </p:spPr>
      </p:pic>
    </p:spTree>
    <p:extLst>
      <p:ext uri="{BB962C8B-B14F-4D97-AF65-F5344CB8AC3E}">
        <p14:creationId xmlns:p14="http://schemas.microsoft.com/office/powerpoint/2010/main" val="1629140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285E4-F2D4-44CF-9287-8293CFBB7877}"/>
              </a:ext>
            </a:extLst>
          </p:cNvPr>
          <p:cNvSpPr>
            <a:spLocks noGrp="1"/>
          </p:cNvSpPr>
          <p:nvPr>
            <p:ph type="title"/>
          </p:nvPr>
        </p:nvSpPr>
        <p:spPr/>
        <p:txBody>
          <a:bodyPr>
            <a:normAutofit/>
          </a:bodyPr>
          <a:lstStyle/>
          <a:p>
            <a:r>
              <a:rPr lang="en-US" sz="4000" b="1" dirty="0"/>
              <a:t>Natural Language Principles</a:t>
            </a:r>
            <a:endParaRPr lang="en-PK" sz="4000" b="1" dirty="0"/>
          </a:p>
        </p:txBody>
      </p:sp>
      <p:pic>
        <p:nvPicPr>
          <p:cNvPr id="5" name="Picture 2">
            <a:extLst>
              <a:ext uri="{FF2B5EF4-FFF2-40B4-BE49-F238E27FC236}">
                <a16:creationId xmlns:a16="http://schemas.microsoft.com/office/drawing/2014/main" id="{5170735D-2E66-4192-9CD2-E9E4CC69A863}"/>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9068" t="2542" r="11806"/>
          <a:stretch/>
        </p:blipFill>
        <p:spPr bwMode="auto">
          <a:xfrm>
            <a:off x="3129230" y="1905000"/>
            <a:ext cx="7839075" cy="4645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753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4DC87-3B5D-4CB2-BB7E-5EA1CB62AF6C}"/>
              </a:ext>
            </a:extLst>
          </p:cNvPr>
          <p:cNvSpPr>
            <a:spLocks noGrp="1"/>
          </p:cNvSpPr>
          <p:nvPr>
            <p:ph type="title"/>
          </p:nvPr>
        </p:nvSpPr>
        <p:spPr>
          <a:xfrm>
            <a:off x="1941366" y="674215"/>
            <a:ext cx="9876191" cy="1280890"/>
          </a:xfrm>
        </p:spPr>
        <p:txBody>
          <a:bodyPr/>
          <a:lstStyle/>
          <a:p>
            <a:r>
              <a:rPr lang="en-US" b="1" dirty="0"/>
              <a:t>Working of NLP</a:t>
            </a:r>
            <a:endParaRPr lang="en-PK" b="1" dirty="0"/>
          </a:p>
        </p:txBody>
      </p:sp>
      <p:pic>
        <p:nvPicPr>
          <p:cNvPr id="5" name="Content Placeholder 4">
            <a:extLst>
              <a:ext uri="{FF2B5EF4-FFF2-40B4-BE49-F238E27FC236}">
                <a16:creationId xmlns:a16="http://schemas.microsoft.com/office/drawing/2014/main" id="{16FC29A4-D629-487C-9FCA-822B10FE36EB}"/>
              </a:ext>
            </a:extLst>
          </p:cNvPr>
          <p:cNvPicPr>
            <a:picLocks noGrp="1" noChangeAspect="1"/>
          </p:cNvPicPr>
          <p:nvPr>
            <p:ph idx="1"/>
          </p:nvPr>
        </p:nvPicPr>
        <p:blipFill rotWithShape="1">
          <a:blip r:embed="rId2"/>
          <a:srcRect l="18990" t="18124" r="18965" b="15239"/>
          <a:stretch/>
        </p:blipFill>
        <p:spPr>
          <a:xfrm>
            <a:off x="2737354" y="1774624"/>
            <a:ext cx="8760204" cy="4634630"/>
          </a:xfrm>
        </p:spPr>
      </p:pic>
    </p:spTree>
    <p:extLst>
      <p:ext uri="{BB962C8B-B14F-4D97-AF65-F5344CB8AC3E}">
        <p14:creationId xmlns:p14="http://schemas.microsoft.com/office/powerpoint/2010/main" val="2278909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33E20-0CEC-4BDC-93F3-1BB9D9117F84}"/>
              </a:ext>
            </a:extLst>
          </p:cNvPr>
          <p:cNvSpPr>
            <a:spLocks noGrp="1"/>
          </p:cNvSpPr>
          <p:nvPr>
            <p:ph type="title"/>
          </p:nvPr>
        </p:nvSpPr>
        <p:spPr>
          <a:xfrm>
            <a:off x="1910173" y="651500"/>
            <a:ext cx="8911687" cy="994044"/>
          </a:xfrm>
        </p:spPr>
        <p:txBody>
          <a:bodyPr/>
          <a:lstStyle/>
          <a:p>
            <a:r>
              <a:rPr lang="en-US" b="1" dirty="0"/>
              <a:t>Working of NLP</a:t>
            </a:r>
            <a:endParaRPr lang="en-PK" dirty="0"/>
          </a:p>
        </p:txBody>
      </p:sp>
      <p:pic>
        <p:nvPicPr>
          <p:cNvPr id="5" name="Content Placeholder 4">
            <a:extLst>
              <a:ext uri="{FF2B5EF4-FFF2-40B4-BE49-F238E27FC236}">
                <a16:creationId xmlns:a16="http://schemas.microsoft.com/office/drawing/2014/main" id="{71CA1BAB-20CC-444B-B61D-707C832219D6}"/>
              </a:ext>
            </a:extLst>
          </p:cNvPr>
          <p:cNvPicPr>
            <a:picLocks noGrp="1" noChangeAspect="1"/>
          </p:cNvPicPr>
          <p:nvPr>
            <p:ph idx="1"/>
          </p:nvPr>
        </p:nvPicPr>
        <p:blipFill rotWithShape="1">
          <a:blip r:embed="rId2"/>
          <a:srcRect l="17511" t="20953" r="22705" b="18846"/>
          <a:stretch/>
        </p:blipFill>
        <p:spPr>
          <a:xfrm>
            <a:off x="2902360" y="1695648"/>
            <a:ext cx="8911687" cy="5005546"/>
          </a:xfrm>
        </p:spPr>
      </p:pic>
    </p:spTree>
    <p:extLst>
      <p:ext uri="{BB962C8B-B14F-4D97-AF65-F5344CB8AC3E}">
        <p14:creationId xmlns:p14="http://schemas.microsoft.com/office/powerpoint/2010/main" val="26293906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877464" y="639469"/>
            <a:ext cx="9603275" cy="1020229"/>
          </a:xfrm>
        </p:spPr>
        <p:txBody>
          <a:bodyPr>
            <a:normAutofit/>
          </a:bodyPr>
          <a:lstStyle/>
          <a:p>
            <a:r>
              <a:rPr lang="en-US" b="1" dirty="0">
                <a:ea typeface="Calibri" panose="020F0502020204030204" pitchFamily="34" charset="0"/>
              </a:rPr>
              <a:t>L</a:t>
            </a:r>
            <a:r>
              <a:rPr lang="en-US" b="1" dirty="0">
                <a:effectLst/>
                <a:ea typeface="Calibri" panose="020F0502020204030204" pitchFamily="34" charset="0"/>
              </a:rPr>
              <a:t>inguistics Terminologies</a:t>
            </a:r>
            <a:endParaRPr lang="en-PK" dirty="0"/>
          </a:p>
        </p:txBody>
      </p:sp>
      <p:graphicFrame>
        <p:nvGraphicFramePr>
          <p:cNvPr id="4" name="Group 219">
            <a:extLst>
              <a:ext uri="{FF2B5EF4-FFF2-40B4-BE49-F238E27FC236}">
                <a16:creationId xmlns:a16="http://schemas.microsoft.com/office/drawing/2014/main" id="{36582F89-07F3-44EF-93AD-756AACF8A34A}"/>
              </a:ext>
            </a:extLst>
          </p:cNvPr>
          <p:cNvGraphicFramePr>
            <a:graphicFrameLocks noGrp="1"/>
          </p:cNvGraphicFramePr>
          <p:nvPr>
            <p:ph idx="1"/>
            <p:extLst>
              <p:ext uri="{D42A27DB-BD31-4B8C-83A1-F6EECF244321}">
                <p14:modId xmlns:p14="http://schemas.microsoft.com/office/powerpoint/2010/main" val="822480012"/>
              </p:ext>
            </p:extLst>
          </p:nvPr>
        </p:nvGraphicFramePr>
        <p:xfrm>
          <a:off x="2466420" y="1865242"/>
          <a:ext cx="9603274" cy="4573139"/>
        </p:xfrm>
        <a:graphic>
          <a:graphicData uri="http://schemas.openxmlformats.org/drawingml/2006/table">
            <a:tbl>
              <a:tblPr/>
              <a:tblGrid>
                <a:gridCol w="3495802">
                  <a:extLst>
                    <a:ext uri="{9D8B030D-6E8A-4147-A177-3AD203B41FA5}">
                      <a16:colId xmlns:a16="http://schemas.microsoft.com/office/drawing/2014/main" val="915923389"/>
                    </a:ext>
                  </a:extLst>
                </a:gridCol>
                <a:gridCol w="6107472">
                  <a:extLst>
                    <a:ext uri="{9D8B030D-6E8A-4147-A177-3AD203B41FA5}">
                      <a16:colId xmlns:a16="http://schemas.microsoft.com/office/drawing/2014/main" val="3294334611"/>
                    </a:ext>
                  </a:extLst>
                </a:gridCol>
              </a:tblGrid>
              <a:tr h="440140">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2000" b="0" i="0" u="none" strike="noStrike" cap="none" normalizeH="0" baseline="0" dirty="0">
                          <a:ln>
                            <a:noFill/>
                          </a:ln>
                          <a:solidFill>
                            <a:srgbClr val="212165"/>
                          </a:solidFill>
                          <a:effectLst/>
                          <a:latin typeface="+mj-lt"/>
                        </a:rPr>
                        <a:t>Phonetics and Phonology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1800" b="0" i="0" u="none" strike="noStrike" cap="none" normalizeH="0" baseline="0" dirty="0">
                          <a:ln>
                            <a:noFill/>
                          </a:ln>
                          <a:solidFill>
                            <a:srgbClr val="212165"/>
                          </a:solidFill>
                          <a:effectLst/>
                          <a:latin typeface="+mj-lt"/>
                        </a:rPr>
                        <a:t>The study of language </a:t>
                      </a:r>
                      <a:r>
                        <a:rPr kumimoji="0" lang="en-US" altLang="en-PK" sz="1800" b="1" i="0" u="none" strike="noStrike" cap="none" normalizeH="0" baseline="0" dirty="0">
                          <a:ln>
                            <a:noFill/>
                          </a:ln>
                          <a:solidFill>
                            <a:srgbClr val="212165"/>
                          </a:solidFill>
                          <a:effectLst/>
                          <a:latin typeface="+mj-lt"/>
                        </a:rPr>
                        <a:t>sounds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535761439"/>
                  </a:ext>
                </a:extLst>
              </a:tr>
              <a:tr h="819910">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2000" b="0" i="0" u="none" strike="noStrike" cap="none" normalizeH="0" baseline="0" dirty="0">
                          <a:ln>
                            <a:noFill/>
                          </a:ln>
                          <a:solidFill>
                            <a:srgbClr val="212165"/>
                          </a:solidFill>
                          <a:effectLst/>
                          <a:latin typeface="+mj-lt"/>
                        </a:rPr>
                        <a:t>Ecology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1800" b="0" i="0" u="none" strike="noStrike" cap="none" normalizeH="0" baseline="0" dirty="0">
                          <a:ln>
                            <a:noFill/>
                          </a:ln>
                          <a:solidFill>
                            <a:srgbClr val="212165"/>
                          </a:solidFill>
                          <a:effectLst/>
                          <a:latin typeface="+mj-lt"/>
                        </a:rPr>
                        <a:t>The study of language conventions for </a:t>
                      </a:r>
                      <a:r>
                        <a:rPr kumimoji="0" lang="en-US" altLang="en-PK" sz="1800" b="1" i="0" u="none" strike="noStrike" cap="none" normalizeH="0" baseline="0" dirty="0">
                          <a:ln>
                            <a:noFill/>
                          </a:ln>
                          <a:solidFill>
                            <a:srgbClr val="212165"/>
                          </a:solidFill>
                          <a:effectLst/>
                          <a:latin typeface="+mj-lt"/>
                        </a:rPr>
                        <a:t>punctuation</a:t>
                      </a:r>
                      <a:r>
                        <a:rPr kumimoji="0" lang="en-US" altLang="en-PK" sz="1800" b="0" i="0" u="none" strike="noStrike" cap="none" normalizeH="0" baseline="0" dirty="0">
                          <a:ln>
                            <a:noFill/>
                          </a:ln>
                          <a:solidFill>
                            <a:srgbClr val="212165"/>
                          </a:solidFill>
                          <a:effectLst/>
                          <a:latin typeface="+mj-lt"/>
                        </a:rPr>
                        <a:t>, </a:t>
                      </a:r>
                      <a:r>
                        <a:rPr kumimoji="0" lang="en-US" altLang="en-PK" sz="1800" b="1" i="0" u="none" strike="noStrike" cap="none" normalizeH="0" baseline="0" dirty="0">
                          <a:ln>
                            <a:noFill/>
                          </a:ln>
                          <a:solidFill>
                            <a:srgbClr val="212165"/>
                          </a:solidFill>
                          <a:effectLst/>
                          <a:latin typeface="+mj-lt"/>
                        </a:rPr>
                        <a:t>text mark-up </a:t>
                      </a:r>
                      <a:r>
                        <a:rPr kumimoji="0" lang="en-US" altLang="en-PK" sz="1800" b="0" i="0" u="none" strike="noStrike" cap="none" normalizeH="0" baseline="0" dirty="0">
                          <a:ln>
                            <a:noFill/>
                          </a:ln>
                          <a:solidFill>
                            <a:srgbClr val="212165"/>
                          </a:solidFill>
                          <a:effectLst/>
                          <a:latin typeface="+mj-lt"/>
                        </a:rPr>
                        <a:t>and </a:t>
                      </a:r>
                      <a:r>
                        <a:rPr kumimoji="0" lang="en-US" altLang="en-PK" sz="1800" b="1" i="0" u="none" strike="noStrike" cap="none" normalizeH="0" baseline="0" dirty="0">
                          <a:ln>
                            <a:noFill/>
                          </a:ln>
                          <a:solidFill>
                            <a:srgbClr val="212165"/>
                          </a:solidFill>
                          <a:effectLst/>
                          <a:latin typeface="+mj-lt"/>
                        </a:rPr>
                        <a:t>encoding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670408737"/>
                  </a:ext>
                </a:extLst>
              </a:tr>
              <a:tr h="573938">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2000" b="0" i="0" u="none" strike="noStrike" cap="none" normalizeH="0" baseline="0">
                          <a:ln>
                            <a:noFill/>
                          </a:ln>
                          <a:solidFill>
                            <a:srgbClr val="212165"/>
                          </a:solidFill>
                          <a:effectLst/>
                          <a:latin typeface="+mj-lt"/>
                        </a:rPr>
                        <a:t>Morphology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1800" b="0" i="0" u="none" strike="noStrike" cap="none" normalizeH="0" baseline="0" dirty="0">
                          <a:ln>
                            <a:noFill/>
                          </a:ln>
                          <a:solidFill>
                            <a:srgbClr val="212165"/>
                          </a:solidFill>
                          <a:effectLst/>
                          <a:latin typeface="+mj-lt"/>
                        </a:rPr>
                        <a:t>The study of meaningful </a:t>
                      </a:r>
                      <a:r>
                        <a:rPr kumimoji="0" lang="en-US" altLang="en-PK" sz="1800" b="1" i="0" u="none" strike="noStrike" cap="none" normalizeH="0" baseline="0" dirty="0">
                          <a:ln>
                            <a:noFill/>
                          </a:ln>
                          <a:solidFill>
                            <a:srgbClr val="212165"/>
                          </a:solidFill>
                          <a:effectLst/>
                          <a:latin typeface="+mj-lt"/>
                        </a:rPr>
                        <a:t>components of words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536487481"/>
                  </a:ext>
                </a:extLst>
              </a:tr>
              <a:tr h="573938">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
                          <a:schemeClr val="tx1"/>
                        </a:buClr>
                        <a:buSzPct val="75000"/>
                        <a:buFont typeface="Wingdings" panose="05000000000000000000" pitchFamily="2" charset="2"/>
                        <a:buNone/>
                        <a:tabLst/>
                      </a:pPr>
                      <a:r>
                        <a:rPr kumimoji="0" lang="en-US" altLang="en-PK" sz="2000" b="0" i="0" u="none" strike="noStrike" cap="none" normalizeH="0" baseline="0">
                          <a:ln>
                            <a:noFill/>
                          </a:ln>
                          <a:solidFill>
                            <a:srgbClr val="212165"/>
                          </a:solidFill>
                          <a:effectLst/>
                          <a:latin typeface="+mj-lt"/>
                        </a:rPr>
                        <a:t>Syntax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1800" b="0" i="0" u="none" strike="noStrike" cap="none" normalizeH="0" baseline="0" dirty="0">
                          <a:ln>
                            <a:noFill/>
                          </a:ln>
                          <a:solidFill>
                            <a:srgbClr val="212165"/>
                          </a:solidFill>
                          <a:effectLst/>
                          <a:latin typeface="+mj-lt"/>
                        </a:rPr>
                        <a:t>The study of </a:t>
                      </a:r>
                      <a:r>
                        <a:rPr kumimoji="0" lang="en-US" altLang="en-PK" sz="1800" b="1" i="0" u="none" strike="noStrike" cap="none" normalizeH="0" baseline="0" dirty="0">
                          <a:ln>
                            <a:noFill/>
                          </a:ln>
                          <a:solidFill>
                            <a:srgbClr val="212165"/>
                          </a:solidFill>
                          <a:effectLst/>
                          <a:latin typeface="+mj-lt"/>
                        </a:rPr>
                        <a:t>structural relationships</a:t>
                      </a:r>
                      <a:r>
                        <a:rPr kumimoji="0" lang="en-US" altLang="en-PK" sz="1800" b="0" i="0" u="none" strike="noStrike" cap="none" normalizeH="0" baseline="0" dirty="0">
                          <a:ln>
                            <a:noFill/>
                          </a:ln>
                          <a:solidFill>
                            <a:srgbClr val="212165"/>
                          </a:solidFill>
                          <a:effectLst/>
                          <a:latin typeface="+mj-lt"/>
                        </a:rPr>
                        <a:t> among words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854235070"/>
                  </a:ext>
                </a:extLst>
              </a:tr>
              <a:tr h="440140">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2000" b="0" i="0" u="none" strike="noStrike" cap="none" normalizeH="0" baseline="0">
                          <a:ln>
                            <a:noFill/>
                          </a:ln>
                          <a:solidFill>
                            <a:srgbClr val="212165"/>
                          </a:solidFill>
                          <a:effectLst/>
                          <a:latin typeface="+mj-lt"/>
                        </a:rPr>
                        <a:t>Lexical semantics</a:t>
                      </a:r>
                      <a:endParaRPr kumimoji="0" lang="en-US" altLang="en-PK" sz="2400" b="0" i="0" u="none" strike="noStrike" cap="none" normalizeH="0" baseline="0">
                        <a:ln>
                          <a:noFill/>
                        </a:ln>
                        <a:solidFill>
                          <a:srgbClr val="212165"/>
                        </a:solidFill>
                        <a:effectLst/>
                        <a:latin typeface="+mj-lt"/>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1800" b="0" i="0" u="none" strike="noStrike" cap="none" normalizeH="0" baseline="0" dirty="0">
                          <a:ln>
                            <a:noFill/>
                          </a:ln>
                          <a:solidFill>
                            <a:srgbClr val="212165"/>
                          </a:solidFill>
                          <a:effectLst/>
                          <a:latin typeface="+mj-lt"/>
                        </a:rPr>
                        <a:t>The study of </a:t>
                      </a:r>
                      <a:r>
                        <a:rPr kumimoji="0" lang="en-US" altLang="en-PK" sz="1800" b="1" i="0" u="none" strike="noStrike" cap="none" normalizeH="0" baseline="0" dirty="0">
                          <a:ln>
                            <a:noFill/>
                          </a:ln>
                          <a:solidFill>
                            <a:srgbClr val="212165"/>
                          </a:solidFill>
                          <a:effectLst/>
                          <a:latin typeface="+mj-lt"/>
                        </a:rPr>
                        <a:t>word meaning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719099365"/>
                  </a:ext>
                </a:extLst>
              </a:tr>
              <a:tr h="573938">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
                          <a:schemeClr val="tx1"/>
                        </a:buClr>
                        <a:buSzPct val="75000"/>
                        <a:buFont typeface="Wingdings" panose="05000000000000000000" pitchFamily="2" charset="2"/>
                        <a:buNone/>
                        <a:tabLst/>
                      </a:pPr>
                      <a:r>
                        <a:rPr kumimoji="0" lang="en-US" altLang="en-PK" sz="2000" b="0" i="0" u="none" strike="noStrike" cap="none" normalizeH="0" baseline="0">
                          <a:ln>
                            <a:noFill/>
                          </a:ln>
                          <a:solidFill>
                            <a:srgbClr val="212165"/>
                          </a:solidFill>
                          <a:effectLst/>
                          <a:latin typeface="+mj-lt"/>
                        </a:rPr>
                        <a:t>Compositional semantics</a:t>
                      </a:r>
                      <a:endParaRPr kumimoji="0" lang="en-US" altLang="en-PK" sz="2400" b="0" i="0" u="none" strike="noStrike" cap="none" normalizeH="0" baseline="0">
                        <a:ln>
                          <a:noFill/>
                        </a:ln>
                        <a:solidFill>
                          <a:srgbClr val="212165"/>
                        </a:solidFill>
                        <a:effectLst/>
                        <a:latin typeface="+mj-lt"/>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1800" b="0" i="0" u="none" strike="noStrike" cap="none" normalizeH="0" baseline="0" dirty="0">
                          <a:ln>
                            <a:noFill/>
                          </a:ln>
                          <a:solidFill>
                            <a:srgbClr val="212165"/>
                          </a:solidFill>
                          <a:effectLst/>
                          <a:latin typeface="+mj-lt"/>
                        </a:rPr>
                        <a:t>The study of the </a:t>
                      </a:r>
                      <a:r>
                        <a:rPr kumimoji="0" lang="en-US" altLang="en-PK" sz="1800" b="1" i="0" u="none" strike="noStrike" cap="none" normalizeH="0" baseline="0" dirty="0">
                          <a:ln>
                            <a:noFill/>
                          </a:ln>
                          <a:solidFill>
                            <a:srgbClr val="212165"/>
                          </a:solidFill>
                          <a:effectLst/>
                          <a:latin typeface="+mj-lt"/>
                        </a:rPr>
                        <a:t>meaning of sentences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704805970"/>
                  </a:ext>
                </a:extLst>
              </a:tr>
              <a:tr h="710995">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2000" b="0" i="0" u="none" strike="noStrike" cap="none" normalizeH="0" baseline="0">
                          <a:ln>
                            <a:noFill/>
                          </a:ln>
                          <a:solidFill>
                            <a:srgbClr val="212165"/>
                          </a:solidFill>
                          <a:effectLst/>
                          <a:latin typeface="+mj-lt"/>
                        </a:rPr>
                        <a:t>Pragmatics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1800" b="0" i="0" u="none" strike="noStrike" cap="none" normalizeH="0" baseline="0" dirty="0">
                          <a:ln>
                            <a:noFill/>
                          </a:ln>
                          <a:solidFill>
                            <a:srgbClr val="212165"/>
                          </a:solidFill>
                          <a:effectLst/>
                          <a:latin typeface="+mj-lt"/>
                        </a:rPr>
                        <a:t>The study of the </a:t>
                      </a:r>
                      <a:r>
                        <a:rPr kumimoji="0" lang="en-US" altLang="en-PK" sz="1800" b="1" i="0" u="none" strike="noStrike" cap="none" normalizeH="0" baseline="0" dirty="0">
                          <a:ln>
                            <a:noFill/>
                          </a:ln>
                          <a:solidFill>
                            <a:srgbClr val="212165"/>
                          </a:solidFill>
                          <a:effectLst/>
                          <a:latin typeface="+mj-lt"/>
                        </a:rPr>
                        <a:t>use of language</a:t>
                      </a:r>
                      <a:r>
                        <a:rPr kumimoji="0" lang="en-US" altLang="en-PK" sz="1800" b="0" i="0" u="none" strike="noStrike" cap="none" normalizeH="0" baseline="0" dirty="0">
                          <a:ln>
                            <a:noFill/>
                          </a:ln>
                          <a:solidFill>
                            <a:srgbClr val="212165"/>
                          </a:solidFill>
                          <a:effectLst/>
                          <a:latin typeface="+mj-lt"/>
                        </a:rPr>
                        <a:t> to </a:t>
                      </a:r>
                      <a:r>
                        <a:rPr kumimoji="0" lang="en-US" altLang="en-PK" sz="1800" b="1" i="0" u="none" strike="noStrike" cap="none" normalizeH="0" baseline="0" dirty="0">
                          <a:ln>
                            <a:noFill/>
                          </a:ln>
                          <a:solidFill>
                            <a:srgbClr val="212165"/>
                          </a:solidFill>
                          <a:effectLst/>
                          <a:latin typeface="+mj-lt"/>
                        </a:rPr>
                        <a:t>accomplish goals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995503228"/>
                  </a:ext>
                </a:extLst>
              </a:tr>
              <a:tr h="440140">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
                          <a:schemeClr val="tx1"/>
                        </a:buClr>
                        <a:buSzPct val="75000"/>
                        <a:buFont typeface="Wingdings" panose="05000000000000000000" pitchFamily="2" charset="2"/>
                        <a:buNone/>
                        <a:tabLst/>
                      </a:pPr>
                      <a:r>
                        <a:rPr kumimoji="0" lang="en-US" altLang="en-PK" sz="2000" b="0" i="0" u="none" strike="noStrike" cap="none" normalizeH="0" baseline="0">
                          <a:ln>
                            <a:noFill/>
                          </a:ln>
                          <a:solidFill>
                            <a:srgbClr val="212165"/>
                          </a:solidFill>
                          <a:effectLst/>
                          <a:latin typeface="+mj-lt"/>
                        </a:rPr>
                        <a:t>Discourse conventions </a:t>
                      </a:r>
                      <a:endParaRPr kumimoji="0" lang="en-US" altLang="en-PK" sz="2400" b="0" i="0" u="none" strike="noStrike" cap="none" normalizeH="0" baseline="0">
                        <a:ln>
                          <a:noFill/>
                        </a:ln>
                        <a:solidFill>
                          <a:srgbClr val="212165"/>
                        </a:solidFill>
                        <a:effectLst/>
                        <a:latin typeface="+mj-lt"/>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buClr>
                          <a:schemeClr val="tx1"/>
                        </a:buClr>
                        <a:buSzPct val="75000"/>
                        <a:buFont typeface="Wingdings" panose="05000000000000000000" pitchFamily="2" charset="2"/>
                        <a:defRPr sz="2400">
                          <a:solidFill>
                            <a:schemeClr val="tx1"/>
                          </a:solidFill>
                          <a:latin typeface="Arial" panose="020B0604020202020204" pitchFamily="34" charset="0"/>
                        </a:defRPr>
                      </a:lvl1pPr>
                      <a:lvl2pPr>
                        <a:spcBef>
                          <a:spcPct val="20000"/>
                        </a:spcBef>
                        <a:buClr>
                          <a:schemeClr val="tx1"/>
                        </a:buClr>
                        <a:buSzPct val="75000"/>
                        <a:defRPr sz="2000">
                          <a:solidFill>
                            <a:schemeClr val="tx1"/>
                          </a:solidFill>
                          <a:latin typeface="Arial" panose="020B0604020202020204" pitchFamily="34" charset="0"/>
                        </a:defRPr>
                      </a:lvl2pPr>
                      <a:lvl3pPr>
                        <a:spcBef>
                          <a:spcPct val="20000"/>
                        </a:spcBef>
                        <a:buClr>
                          <a:schemeClr val="tx1"/>
                        </a:buClr>
                        <a:buSzPct val="75000"/>
                        <a:buFont typeface="Wingdings" panose="05000000000000000000" pitchFamily="2" charset="2"/>
                        <a:defRPr>
                          <a:solidFill>
                            <a:schemeClr val="tx1"/>
                          </a:solidFill>
                          <a:latin typeface="Arial" panose="020B0604020202020204" pitchFamily="34" charset="0"/>
                        </a:defRPr>
                      </a:lvl3pPr>
                      <a:lvl4pPr>
                        <a:spcBef>
                          <a:spcPct val="20000"/>
                        </a:spcBef>
                        <a:buClr>
                          <a:schemeClr val="tx1"/>
                        </a:buClr>
                        <a:buSzPct val="80000"/>
                        <a:defRPr sz="1600">
                          <a:solidFill>
                            <a:schemeClr val="tx1"/>
                          </a:solidFill>
                          <a:latin typeface="Arial" panose="020B0604020202020204" pitchFamily="34" charset="0"/>
                        </a:defRPr>
                      </a:lvl4pPr>
                      <a:lvl5pPr>
                        <a:spcBef>
                          <a:spcPct val="20000"/>
                        </a:spcBef>
                        <a:buClr>
                          <a:schemeClr val="tx1"/>
                        </a:buClr>
                        <a:buSzPct val="65000"/>
                        <a:buFont typeface="Wingdings" panose="05000000000000000000" pitchFamily="2" charset="2"/>
                        <a:defRPr sz="1600">
                          <a:solidFill>
                            <a:schemeClr val="tx1"/>
                          </a:solidFill>
                          <a:latin typeface="Arial" panose="020B0604020202020204" pitchFamily="34" charset="0"/>
                        </a:defRPr>
                      </a:lvl5pPr>
                      <a:lvl6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6pPr>
                      <a:lvl7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7pPr>
                      <a:lvl8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8pPr>
                      <a:lvl9pPr fontAlgn="base">
                        <a:spcBef>
                          <a:spcPct val="20000"/>
                        </a:spcBef>
                        <a:spcAft>
                          <a:spcPct val="0"/>
                        </a:spcAft>
                        <a:buClr>
                          <a:schemeClr val="tx1"/>
                        </a:buClr>
                        <a:buSzPct val="65000"/>
                        <a:buFont typeface="Wingdings" panose="05000000000000000000" pitchFamily="2" charset="2"/>
                        <a:defRPr sz="1600">
                          <a:solidFill>
                            <a:schemeClr val="tx1"/>
                          </a:solidFill>
                          <a:latin typeface="Arial" panose="020B0604020202020204" pitchFamily="34" charset="0"/>
                        </a:defRPr>
                      </a:lvl9pPr>
                    </a:lstStyle>
                    <a:p>
                      <a:pPr marL="0" marR="0" lvl="0" indent="0" algn="just" defTabSz="914400" rtl="0" eaLnBrk="1" fontAlgn="base" latinLnBrk="0" hangingPunct="1">
                        <a:lnSpc>
                          <a:spcPct val="100000"/>
                        </a:lnSpc>
                        <a:spcBef>
                          <a:spcPct val="20000"/>
                        </a:spcBef>
                        <a:spcAft>
                          <a:spcPct val="0"/>
                        </a:spcAft>
                        <a:buClr>
                          <a:schemeClr val="tx1"/>
                        </a:buClr>
                        <a:buSzPct val="75000"/>
                        <a:buFont typeface="Wingdings" panose="05000000000000000000" pitchFamily="2" charset="2"/>
                        <a:buNone/>
                        <a:tabLst/>
                      </a:pPr>
                      <a:r>
                        <a:rPr kumimoji="0" lang="en-US" altLang="en-PK" sz="1800" b="0" i="0" u="none" strike="noStrike" cap="none" normalizeH="0" baseline="0" dirty="0">
                          <a:ln>
                            <a:noFill/>
                          </a:ln>
                          <a:solidFill>
                            <a:srgbClr val="212165"/>
                          </a:solidFill>
                          <a:effectLst/>
                          <a:latin typeface="+mj-lt"/>
                        </a:rPr>
                        <a:t>The study of </a:t>
                      </a:r>
                      <a:r>
                        <a:rPr kumimoji="0" lang="en-US" altLang="en-PK" sz="1800" b="1" i="0" u="none" strike="noStrike" cap="none" normalizeH="0" baseline="0" dirty="0">
                          <a:ln>
                            <a:noFill/>
                          </a:ln>
                          <a:solidFill>
                            <a:srgbClr val="212165"/>
                          </a:solidFill>
                          <a:effectLst/>
                          <a:latin typeface="+mj-lt"/>
                        </a:rPr>
                        <a:t>conventions of dialogue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665341512"/>
                  </a:ext>
                </a:extLst>
              </a:tr>
            </a:tbl>
          </a:graphicData>
        </a:graphic>
      </p:graphicFrame>
    </p:spTree>
    <p:extLst>
      <p:ext uri="{BB962C8B-B14F-4D97-AF65-F5344CB8AC3E}">
        <p14:creationId xmlns:p14="http://schemas.microsoft.com/office/powerpoint/2010/main" val="2062268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8A57-BE7A-9C22-F9F3-6CF2B5B00A3D}"/>
              </a:ext>
            </a:extLst>
          </p:cNvPr>
          <p:cNvSpPr>
            <a:spLocks noGrp="1"/>
          </p:cNvSpPr>
          <p:nvPr>
            <p:ph type="title"/>
          </p:nvPr>
        </p:nvSpPr>
        <p:spPr>
          <a:xfrm>
            <a:off x="2375949" y="190157"/>
            <a:ext cx="8911687" cy="848229"/>
          </a:xfrm>
        </p:spPr>
        <p:txBody>
          <a:bodyPr/>
          <a:lstStyle/>
          <a:p>
            <a:r>
              <a:rPr lang="en-US" b="1" dirty="0">
                <a:effectLst/>
                <a:ea typeface="Calibri" panose="020F0502020204030204" pitchFamily="34" charset="0"/>
              </a:rPr>
              <a:t>NLP Applications</a:t>
            </a:r>
            <a:endParaRPr lang="en-PK" dirty="0"/>
          </a:p>
        </p:txBody>
      </p:sp>
      <p:pic>
        <p:nvPicPr>
          <p:cNvPr id="3074" name="Picture 2" descr="Applications of Natural Language Processing | Data Science Dojo">
            <a:extLst>
              <a:ext uri="{FF2B5EF4-FFF2-40B4-BE49-F238E27FC236}">
                <a16:creationId xmlns:a16="http://schemas.microsoft.com/office/drawing/2014/main" id="{1282B790-E566-35CD-7965-6B21C1759BB4}"/>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7342"/>
          <a:stretch/>
        </p:blipFill>
        <p:spPr bwMode="auto">
          <a:xfrm>
            <a:off x="2863435" y="1038386"/>
            <a:ext cx="6952615" cy="5629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3650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814833" y="664522"/>
            <a:ext cx="9603275" cy="838601"/>
          </a:xfrm>
        </p:spPr>
        <p:txBody>
          <a:bodyPr>
            <a:normAutofit/>
          </a:bodyPr>
          <a:lstStyle/>
          <a:p>
            <a:r>
              <a:rPr lang="en-US" b="1" dirty="0">
                <a:effectLst/>
                <a:ea typeface="Calibri" panose="020F0502020204030204" pitchFamily="34" charset="0"/>
              </a:rPr>
              <a:t>NLP Applications</a:t>
            </a:r>
            <a:endParaRPr lang="en-PK" dirty="0"/>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369268" y="1684751"/>
            <a:ext cx="9603276" cy="5008657"/>
          </a:xfrm>
        </p:spPr>
        <p:txBody>
          <a:bodyPr>
            <a:normAutofit/>
          </a:bodyPr>
          <a:lstStyle/>
          <a:p>
            <a:pPr algn="just">
              <a:lnSpc>
                <a:spcPct val="150000"/>
              </a:lnSpc>
            </a:pPr>
            <a:r>
              <a:rPr lang="en-US" altLang="en-PK" sz="2200" b="1" dirty="0">
                <a:solidFill>
                  <a:schemeClr val="tx1"/>
                </a:solidFill>
                <a:latin typeface="Calibri" panose="020F0502020204030204" pitchFamily="34" charset="0"/>
                <a:cs typeface="Calibri" panose="020F0502020204030204" pitchFamily="34" charset="0"/>
              </a:rPr>
              <a:t>Finding</a:t>
            </a:r>
            <a:r>
              <a:rPr lang="en-US" altLang="en-PK" sz="2200" dirty="0">
                <a:solidFill>
                  <a:schemeClr val="tx1"/>
                </a:solidFill>
                <a:latin typeface="Calibri" panose="020F0502020204030204" pitchFamily="34" charset="0"/>
                <a:cs typeface="Calibri" panose="020F0502020204030204" pitchFamily="34" charset="0"/>
              </a:rPr>
              <a:t> appropriate documents on certain topics from a </a:t>
            </a:r>
            <a:r>
              <a:rPr lang="en-US" altLang="en-PK" sz="2200" b="1" dirty="0">
                <a:solidFill>
                  <a:schemeClr val="tx1"/>
                </a:solidFill>
                <a:latin typeface="Calibri" panose="020F0502020204030204" pitchFamily="34" charset="0"/>
                <a:cs typeface="Calibri" panose="020F0502020204030204" pitchFamily="34" charset="0"/>
              </a:rPr>
              <a:t>database of texts</a:t>
            </a:r>
            <a:r>
              <a:rPr lang="en-US" altLang="en-PK" sz="2200" dirty="0">
                <a:solidFill>
                  <a:schemeClr val="tx1"/>
                </a:solidFill>
                <a:latin typeface="Calibri" panose="020F0502020204030204" pitchFamily="34" charset="0"/>
                <a:cs typeface="Calibri" panose="020F0502020204030204" pitchFamily="34" charset="0"/>
              </a:rPr>
              <a:t> (for example, finding relevant books in a library)</a:t>
            </a:r>
          </a:p>
          <a:p>
            <a:pPr algn="just">
              <a:lnSpc>
                <a:spcPct val="150000"/>
              </a:lnSpc>
            </a:pPr>
            <a:r>
              <a:rPr lang="en-US" altLang="en-PK" sz="2200" b="1" dirty="0">
                <a:solidFill>
                  <a:schemeClr val="tx1"/>
                </a:solidFill>
                <a:latin typeface="Calibri" panose="020F0502020204030204" pitchFamily="34" charset="0"/>
                <a:cs typeface="Calibri" panose="020F0502020204030204" pitchFamily="34" charset="0"/>
              </a:rPr>
              <a:t>Extracting information</a:t>
            </a:r>
            <a:r>
              <a:rPr lang="en-US" altLang="en-PK" sz="2200" dirty="0">
                <a:solidFill>
                  <a:schemeClr val="tx1"/>
                </a:solidFill>
                <a:latin typeface="Calibri" panose="020F0502020204030204" pitchFamily="34" charset="0"/>
                <a:cs typeface="Calibri" panose="020F0502020204030204" pitchFamily="34" charset="0"/>
              </a:rPr>
              <a:t> from messages or articles on certain topics (for example, building a database of all stock transactions described in the news on a given day)</a:t>
            </a:r>
          </a:p>
          <a:p>
            <a:pPr algn="just">
              <a:lnSpc>
                <a:spcPct val="150000"/>
              </a:lnSpc>
            </a:pPr>
            <a:r>
              <a:rPr lang="en-US" altLang="en-PK" sz="2200" b="1" dirty="0">
                <a:solidFill>
                  <a:schemeClr val="tx1"/>
                </a:solidFill>
                <a:latin typeface="Calibri" panose="020F0502020204030204" pitchFamily="34" charset="0"/>
                <a:cs typeface="Calibri" panose="020F0502020204030204" pitchFamily="34" charset="0"/>
              </a:rPr>
              <a:t>Translating documents</a:t>
            </a:r>
            <a:r>
              <a:rPr lang="en-US" altLang="en-PK" sz="2200" dirty="0">
                <a:solidFill>
                  <a:schemeClr val="tx1"/>
                </a:solidFill>
                <a:latin typeface="Calibri" panose="020F0502020204030204" pitchFamily="34" charset="0"/>
                <a:cs typeface="Calibri" panose="020F0502020204030204" pitchFamily="34" charset="0"/>
              </a:rPr>
              <a:t> from one language to another (for example, producing automobile repair manuals in many different languages)</a:t>
            </a:r>
          </a:p>
          <a:p>
            <a:pPr algn="just">
              <a:lnSpc>
                <a:spcPct val="150000"/>
              </a:lnSpc>
            </a:pPr>
            <a:r>
              <a:rPr lang="en-US" altLang="en-PK" sz="2200" b="1" dirty="0">
                <a:solidFill>
                  <a:schemeClr val="tx1"/>
                </a:solidFill>
                <a:latin typeface="Calibri" panose="020F0502020204030204" pitchFamily="34" charset="0"/>
                <a:cs typeface="Calibri" panose="020F0502020204030204" pitchFamily="34" charset="0"/>
              </a:rPr>
              <a:t>Summarizing</a:t>
            </a:r>
            <a:r>
              <a:rPr lang="en-US" altLang="en-PK" sz="2200" dirty="0">
                <a:solidFill>
                  <a:schemeClr val="tx1"/>
                </a:solidFill>
                <a:latin typeface="Calibri" panose="020F0502020204030204" pitchFamily="34" charset="0"/>
                <a:cs typeface="Calibri" panose="020F0502020204030204" pitchFamily="34" charset="0"/>
              </a:rPr>
              <a:t> texts for certain purposes (for example, producing a 3-page summary of a 1000-page government report)</a:t>
            </a:r>
          </a:p>
        </p:txBody>
      </p:sp>
    </p:spTree>
    <p:extLst>
      <p:ext uri="{BB962C8B-B14F-4D97-AF65-F5344CB8AC3E}">
        <p14:creationId xmlns:p14="http://schemas.microsoft.com/office/powerpoint/2010/main" val="26536496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727152" y="639469"/>
            <a:ext cx="9603275" cy="1020229"/>
          </a:xfrm>
        </p:spPr>
        <p:txBody>
          <a:bodyPr>
            <a:normAutofit/>
          </a:bodyPr>
          <a:lstStyle/>
          <a:p>
            <a:r>
              <a:rPr lang="en-US" b="1" dirty="0">
                <a:effectLst/>
                <a:ea typeface="Calibri" panose="020F0502020204030204" pitchFamily="34" charset="0"/>
              </a:rPr>
              <a:t>NLP Applications</a:t>
            </a:r>
            <a:endParaRPr lang="en-PK" dirty="0"/>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369268" y="1659698"/>
            <a:ext cx="9603276" cy="5033710"/>
          </a:xfrm>
        </p:spPr>
        <p:txBody>
          <a:bodyPr>
            <a:noAutofit/>
          </a:bodyPr>
          <a:lstStyle/>
          <a:p>
            <a:pPr algn="just">
              <a:lnSpc>
                <a:spcPct val="150000"/>
              </a:lnSpc>
            </a:pPr>
            <a:r>
              <a:rPr lang="en-US" sz="2100" b="1" dirty="0">
                <a:latin typeface="Calibri" panose="020F0502020204030204" pitchFamily="34" charset="0"/>
                <a:cs typeface="Calibri" panose="020F0502020204030204" pitchFamily="34" charset="0"/>
              </a:rPr>
              <a:t>Question-Answering Systems</a:t>
            </a:r>
            <a:r>
              <a:rPr lang="en-US" sz="2100" dirty="0">
                <a:latin typeface="Calibri" panose="020F0502020204030204" pitchFamily="34" charset="0"/>
                <a:cs typeface="Calibri" panose="020F0502020204030204" pitchFamily="34" charset="0"/>
              </a:rPr>
              <a:t>, where natural language is used to query a database (for example, a query system to a personnel database)	</a:t>
            </a:r>
          </a:p>
          <a:p>
            <a:pPr algn="just">
              <a:lnSpc>
                <a:spcPct val="150000"/>
              </a:lnSpc>
            </a:pPr>
            <a:r>
              <a:rPr lang="en-US" sz="2100" b="1" dirty="0">
                <a:latin typeface="Calibri" panose="020F0502020204030204" pitchFamily="34" charset="0"/>
                <a:cs typeface="Calibri" panose="020F0502020204030204" pitchFamily="34" charset="0"/>
              </a:rPr>
              <a:t>Automated Customer Service</a:t>
            </a:r>
            <a:r>
              <a:rPr lang="en-US" sz="2100" dirty="0">
                <a:latin typeface="Calibri" panose="020F0502020204030204" pitchFamily="34" charset="0"/>
                <a:cs typeface="Calibri" panose="020F0502020204030204" pitchFamily="34" charset="0"/>
              </a:rPr>
              <a:t> over the telephone (for example, to perform banking transactions or order items from a catalogue)	</a:t>
            </a:r>
          </a:p>
          <a:p>
            <a:pPr algn="just">
              <a:lnSpc>
                <a:spcPct val="150000"/>
              </a:lnSpc>
            </a:pPr>
            <a:r>
              <a:rPr lang="en-US" sz="2100" b="1" dirty="0">
                <a:latin typeface="Calibri" panose="020F0502020204030204" pitchFamily="34" charset="0"/>
                <a:cs typeface="Calibri" panose="020F0502020204030204" pitchFamily="34" charset="0"/>
              </a:rPr>
              <a:t>Tutoring Systems</a:t>
            </a:r>
            <a:r>
              <a:rPr lang="en-US" sz="2100" dirty="0">
                <a:latin typeface="Calibri" panose="020F0502020204030204" pitchFamily="34" charset="0"/>
                <a:cs typeface="Calibri" panose="020F0502020204030204" pitchFamily="34" charset="0"/>
              </a:rPr>
              <a:t>, where the machine interacts with a student (for example, an automated mathematics tutoring system)	</a:t>
            </a:r>
          </a:p>
          <a:p>
            <a:pPr algn="just">
              <a:lnSpc>
                <a:spcPct val="150000"/>
              </a:lnSpc>
            </a:pPr>
            <a:r>
              <a:rPr lang="en-US" sz="2100" b="1" dirty="0">
                <a:latin typeface="Calibri" panose="020F0502020204030204" pitchFamily="34" charset="0"/>
                <a:cs typeface="Calibri" panose="020F0502020204030204" pitchFamily="34" charset="0"/>
              </a:rPr>
              <a:t>Spoken Language Control</a:t>
            </a:r>
            <a:r>
              <a:rPr lang="en-US" sz="2100" dirty="0">
                <a:latin typeface="Calibri" panose="020F0502020204030204" pitchFamily="34" charset="0"/>
                <a:cs typeface="Calibri" panose="020F0502020204030204" pitchFamily="34" charset="0"/>
              </a:rPr>
              <a:t> of a machine (for example, voice control of a VCR or computer)</a:t>
            </a:r>
          </a:p>
        </p:txBody>
      </p:sp>
    </p:spTree>
    <p:extLst>
      <p:ext uri="{BB962C8B-B14F-4D97-AF65-F5344CB8AC3E}">
        <p14:creationId xmlns:p14="http://schemas.microsoft.com/office/powerpoint/2010/main" val="22657617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877464" y="689573"/>
            <a:ext cx="9603275" cy="1020229"/>
          </a:xfrm>
        </p:spPr>
        <p:txBody>
          <a:bodyPr>
            <a:normAutofit/>
          </a:bodyPr>
          <a:lstStyle/>
          <a:p>
            <a:r>
              <a:rPr lang="en-US" b="1" dirty="0">
                <a:effectLst/>
                <a:ea typeface="Calibri" panose="020F0502020204030204" pitchFamily="34" charset="0"/>
              </a:rPr>
              <a:t>Production-Level Applications</a:t>
            </a:r>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369268" y="1889760"/>
            <a:ext cx="9603276" cy="4803648"/>
          </a:xfrm>
        </p:spPr>
        <p:txBody>
          <a:bodyPr>
            <a:normAutofit/>
          </a:bodyPr>
          <a:lstStyle/>
          <a:p>
            <a:pPr algn="just"/>
            <a:r>
              <a:rPr lang="en-US" sz="2400" dirty="0">
                <a:latin typeface="Calibri" panose="020F0502020204030204" pitchFamily="34" charset="0"/>
                <a:cs typeface="Calibri" panose="020F0502020204030204" pitchFamily="34" charset="0"/>
              </a:rPr>
              <a:t>A computer program in Canada accepts daily weather data and automatically generates weather reports in English and French</a:t>
            </a:r>
          </a:p>
          <a:p>
            <a:pPr algn="just"/>
            <a:endParaRPr lang="en-US" sz="2400" dirty="0">
              <a:latin typeface="Calibri" panose="020F0502020204030204" pitchFamily="34" charset="0"/>
              <a:cs typeface="Calibri" panose="020F0502020204030204" pitchFamily="34" charset="0"/>
            </a:endParaRPr>
          </a:p>
          <a:p>
            <a:pPr algn="just"/>
            <a:r>
              <a:rPr lang="en-US" sz="2400" dirty="0">
                <a:latin typeface="Calibri" panose="020F0502020204030204" pitchFamily="34" charset="0"/>
                <a:cs typeface="Calibri" panose="020F0502020204030204" pitchFamily="34" charset="0"/>
              </a:rPr>
              <a:t>Over 1,000,000 translation requests daily are processed by the Babel Fish system available through Altavista</a:t>
            </a:r>
          </a:p>
          <a:p>
            <a:pPr algn="just"/>
            <a:endParaRPr lang="en-US" sz="2400" dirty="0">
              <a:latin typeface="Calibri" panose="020F0502020204030204" pitchFamily="34" charset="0"/>
              <a:cs typeface="Calibri" panose="020F0502020204030204" pitchFamily="34" charset="0"/>
            </a:endParaRPr>
          </a:p>
          <a:p>
            <a:pPr algn="just"/>
            <a:r>
              <a:rPr lang="en-US" sz="2400" dirty="0">
                <a:latin typeface="Calibri" panose="020F0502020204030204" pitchFamily="34" charset="0"/>
                <a:cs typeface="Calibri" panose="020F0502020204030204" pitchFamily="34" charset="0"/>
              </a:rPr>
              <a:t>A visitor to Cambridge, can ask a computer about places to eat using only spoken language. The system returns relevant information from a database of facts about the restaurant scene.</a:t>
            </a:r>
          </a:p>
        </p:txBody>
      </p:sp>
    </p:spTree>
    <p:extLst>
      <p:ext uri="{BB962C8B-B14F-4D97-AF65-F5344CB8AC3E}">
        <p14:creationId xmlns:p14="http://schemas.microsoft.com/office/powerpoint/2010/main" val="3007465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451579" y="1040302"/>
            <a:ext cx="9603275" cy="1020229"/>
          </a:xfrm>
        </p:spPr>
        <p:txBody>
          <a:bodyPr>
            <a:normAutofit/>
          </a:bodyPr>
          <a:lstStyle/>
          <a:p>
            <a:r>
              <a:rPr lang="en-US" b="1" dirty="0">
                <a:effectLst/>
                <a:ea typeface="Calibri" panose="020F0502020204030204" pitchFamily="34" charset="0"/>
              </a:rPr>
              <a:t>Course Policy</a:t>
            </a:r>
            <a:endParaRPr lang="en-PK" dirty="0"/>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369268" y="2060530"/>
            <a:ext cx="9603276" cy="4632877"/>
          </a:xfrm>
        </p:spPr>
        <p:txBody>
          <a:bodyPr>
            <a:normAutofit/>
          </a:bodyPr>
          <a:lstStyle/>
          <a:p>
            <a:r>
              <a:rPr lang="en-US" sz="2400" dirty="0">
                <a:solidFill>
                  <a:schemeClr val="tx1"/>
                </a:solidFill>
              </a:rPr>
              <a:t>Assignments 		10 %</a:t>
            </a:r>
          </a:p>
          <a:p>
            <a:r>
              <a:rPr lang="en-US" sz="2400" dirty="0">
                <a:solidFill>
                  <a:schemeClr val="tx1"/>
                </a:solidFill>
              </a:rPr>
              <a:t>Quizzes  			10 %</a:t>
            </a:r>
          </a:p>
          <a:p>
            <a:r>
              <a:rPr lang="en-US" sz="2400" dirty="0">
                <a:solidFill>
                  <a:schemeClr val="tx1"/>
                </a:solidFill>
              </a:rPr>
              <a:t>Mid exam 		20 %</a:t>
            </a:r>
          </a:p>
          <a:p>
            <a:r>
              <a:rPr lang="en-US" sz="2400" dirty="0">
                <a:solidFill>
                  <a:schemeClr val="tx1"/>
                </a:solidFill>
              </a:rPr>
              <a:t>Course Project	20 % </a:t>
            </a:r>
            <a:r>
              <a:rPr lang="en-US" sz="2400" b="1" dirty="0">
                <a:solidFill>
                  <a:schemeClr val="tx1"/>
                </a:solidFill>
              </a:rPr>
              <a:t>**</a:t>
            </a:r>
          </a:p>
          <a:p>
            <a:r>
              <a:rPr lang="en-US" sz="2400" dirty="0">
                <a:solidFill>
                  <a:schemeClr val="tx1"/>
                </a:solidFill>
              </a:rPr>
              <a:t>End Exam 		40%</a:t>
            </a:r>
          </a:p>
          <a:p>
            <a:pPr marL="0" indent="0">
              <a:buNone/>
            </a:pPr>
            <a:endParaRPr lang="en-US" sz="1400" dirty="0">
              <a:solidFill>
                <a:schemeClr val="tx1"/>
              </a:solidFill>
            </a:endParaRPr>
          </a:p>
          <a:p>
            <a:r>
              <a:rPr lang="en-US" sz="2400" dirty="0">
                <a:solidFill>
                  <a:schemeClr val="tx1"/>
                </a:solidFill>
              </a:rPr>
              <a:t>Attendance 		85%</a:t>
            </a:r>
          </a:p>
          <a:p>
            <a:pPr marL="0" indent="0">
              <a:buNone/>
            </a:pPr>
            <a:r>
              <a:rPr lang="en-US" sz="2400" b="1" dirty="0">
                <a:solidFill>
                  <a:schemeClr val="tx1"/>
                </a:solidFill>
              </a:rPr>
              <a:t>** </a:t>
            </a:r>
            <a:r>
              <a:rPr lang="en-US" sz="2000" b="1" i="1" dirty="0">
                <a:effectLst/>
                <a:latin typeface="Calibri" panose="020F0502020204030204" pitchFamily="34" charset="0"/>
                <a:ea typeface="Calibri" panose="020F0502020204030204" pitchFamily="34" charset="0"/>
                <a:cs typeface="Times New Roman" panose="02020603050405020304" pitchFamily="18" charset="0"/>
              </a:rPr>
              <a:t>Research Project (Development/Implementation, Article Writing, Presentation)</a:t>
            </a:r>
            <a:endParaRPr lang="en-US" sz="2000" b="1" dirty="0">
              <a:solidFill>
                <a:schemeClr val="tx1"/>
              </a:solidFill>
            </a:endParaRPr>
          </a:p>
        </p:txBody>
      </p:sp>
    </p:spTree>
    <p:extLst>
      <p:ext uri="{BB962C8B-B14F-4D97-AF65-F5344CB8AC3E}">
        <p14:creationId xmlns:p14="http://schemas.microsoft.com/office/powerpoint/2010/main" val="1112640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839886" y="689573"/>
            <a:ext cx="9603275" cy="1020229"/>
          </a:xfrm>
        </p:spPr>
        <p:txBody>
          <a:bodyPr>
            <a:normAutofit/>
          </a:bodyPr>
          <a:lstStyle/>
          <a:p>
            <a:r>
              <a:rPr lang="en-US" b="1" dirty="0">
                <a:effectLst/>
                <a:ea typeface="Calibri" panose="020F0502020204030204" pitchFamily="34" charset="0"/>
              </a:rPr>
              <a:t>Prototype-Level Applications</a:t>
            </a:r>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369268" y="1889760"/>
            <a:ext cx="9603276" cy="4803648"/>
          </a:xfrm>
        </p:spPr>
        <p:txBody>
          <a:bodyPr>
            <a:normAutofit lnSpcReduction="10000"/>
          </a:bodyPr>
          <a:lstStyle/>
          <a:p>
            <a:pPr algn="just">
              <a:lnSpc>
                <a:spcPct val="150000"/>
              </a:lnSpc>
            </a:pPr>
            <a:r>
              <a:rPr lang="en-US" sz="2400" dirty="0">
                <a:latin typeface="Calibri" panose="020F0502020204030204" pitchFamily="34" charset="0"/>
                <a:cs typeface="Calibri" panose="020F0502020204030204" pitchFamily="34" charset="0"/>
              </a:rPr>
              <a:t>Computers grade student essays in a manner indistinguishable from human graders</a:t>
            </a:r>
          </a:p>
          <a:p>
            <a:pPr algn="just">
              <a:lnSpc>
                <a:spcPct val="150000"/>
              </a:lnSpc>
            </a:pPr>
            <a:r>
              <a:rPr lang="en-US" sz="2400" dirty="0">
                <a:latin typeface="Calibri" panose="020F0502020204030204" pitchFamily="34" charset="0"/>
                <a:cs typeface="Calibri" panose="020F0502020204030204" pitchFamily="34" charset="0"/>
              </a:rPr>
              <a:t>An automated reading tutor intervenes, through speech, when the reader makes a mistake or asks for help</a:t>
            </a:r>
          </a:p>
          <a:p>
            <a:pPr algn="just">
              <a:lnSpc>
                <a:spcPct val="150000"/>
              </a:lnSpc>
            </a:pPr>
            <a:r>
              <a:rPr lang="en-US" sz="2400" dirty="0">
                <a:latin typeface="Calibri" panose="020F0502020204030204" pitchFamily="34" charset="0"/>
                <a:cs typeface="Calibri" panose="020F0502020204030204" pitchFamily="34" charset="0"/>
              </a:rPr>
              <a:t>A computer watches a video clip of a soccer game and produces a report about what it has seen</a:t>
            </a:r>
          </a:p>
          <a:p>
            <a:pPr algn="just">
              <a:lnSpc>
                <a:spcPct val="150000"/>
              </a:lnSpc>
            </a:pPr>
            <a:r>
              <a:rPr lang="en-US" sz="2400" dirty="0">
                <a:latin typeface="Calibri" panose="020F0502020204030204" pitchFamily="34" charset="0"/>
                <a:cs typeface="Calibri" panose="020F0502020204030204" pitchFamily="34" charset="0"/>
              </a:rPr>
              <a:t>A computer predicts upcoming words and expands abbreviations to help people with disabilities to communicate</a:t>
            </a:r>
          </a:p>
        </p:txBody>
      </p:sp>
    </p:spTree>
    <p:extLst>
      <p:ext uri="{BB962C8B-B14F-4D97-AF65-F5344CB8AC3E}">
        <p14:creationId xmlns:p14="http://schemas.microsoft.com/office/powerpoint/2010/main" val="14643233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972662" y="650493"/>
            <a:ext cx="9603275" cy="727538"/>
          </a:xfrm>
        </p:spPr>
        <p:txBody>
          <a:bodyPr>
            <a:normAutofit/>
          </a:bodyPr>
          <a:lstStyle/>
          <a:p>
            <a:r>
              <a:rPr lang="en-US" b="1" dirty="0">
                <a:effectLst/>
                <a:ea typeface="Calibri" panose="020F0502020204030204" pitchFamily="34" charset="0"/>
              </a:rPr>
              <a:t>Components of NLP</a:t>
            </a:r>
            <a:endParaRPr lang="en-PK" dirty="0"/>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369268" y="1658195"/>
            <a:ext cx="9603276" cy="5083981"/>
          </a:xfrm>
        </p:spPr>
        <p:txBody>
          <a:bodyPr>
            <a:normAutofit/>
          </a:bodyPr>
          <a:lstStyle/>
          <a:p>
            <a:pPr algn="just"/>
            <a:r>
              <a:rPr lang="en-US" b="0" i="0" dirty="0">
                <a:solidFill>
                  <a:schemeClr val="tx1"/>
                </a:solidFill>
                <a:effectLst/>
                <a:latin typeface="Arial" panose="020B0604020202020204" pitchFamily="34" charset="0"/>
              </a:rPr>
              <a:t>There are two components of NLP as given</a:t>
            </a:r>
            <a:endParaRPr lang="en-US" dirty="0">
              <a:solidFill>
                <a:schemeClr val="tx1"/>
              </a:solidFill>
            </a:endParaRPr>
          </a:p>
          <a:p>
            <a:pPr marL="0" indent="0" algn="just">
              <a:buNone/>
            </a:pPr>
            <a:r>
              <a:rPr lang="en-US" b="1" dirty="0">
                <a:solidFill>
                  <a:schemeClr val="tx1"/>
                </a:solidFill>
              </a:rPr>
              <a:t>Natural Language Understanding (NLU)</a:t>
            </a:r>
          </a:p>
          <a:p>
            <a:pPr lvl="1" algn="just">
              <a:buFont typeface="Wingdings" panose="05000000000000000000" pitchFamily="2" charset="2"/>
              <a:buChar char="Ø"/>
            </a:pPr>
            <a:r>
              <a:rPr lang="en-US" b="0" i="0" dirty="0">
                <a:solidFill>
                  <a:schemeClr val="tx1"/>
                </a:solidFill>
                <a:effectLst/>
                <a:latin typeface="Arial" panose="020B0604020202020204" pitchFamily="34" charset="0"/>
              </a:rPr>
              <a:t>Mapping the given input in natural language into useful representations.</a:t>
            </a:r>
          </a:p>
          <a:p>
            <a:pPr lvl="1" algn="just">
              <a:buFont typeface="Wingdings" panose="05000000000000000000" pitchFamily="2" charset="2"/>
              <a:buChar char="Ø"/>
            </a:pPr>
            <a:r>
              <a:rPr lang="en-US" b="0" i="0" dirty="0">
                <a:solidFill>
                  <a:schemeClr val="tx1"/>
                </a:solidFill>
                <a:effectLst/>
                <a:latin typeface="Arial" panose="020B0604020202020204" pitchFamily="34" charset="0"/>
              </a:rPr>
              <a:t>Analyzing different aspects of the language.</a:t>
            </a:r>
          </a:p>
          <a:p>
            <a:pPr marL="0" indent="0" algn="just">
              <a:buNone/>
            </a:pPr>
            <a:r>
              <a:rPr lang="en-US" b="1" i="0" dirty="0">
                <a:solidFill>
                  <a:schemeClr val="tx1"/>
                </a:solidFill>
                <a:effectLst/>
                <a:latin typeface="Arial" panose="020B0604020202020204" pitchFamily="34" charset="0"/>
              </a:rPr>
              <a:t>Natural Language Generation (NLG)</a:t>
            </a:r>
          </a:p>
          <a:p>
            <a:pPr lvl="1" algn="just">
              <a:buFont typeface="Wingdings" panose="05000000000000000000" pitchFamily="2" charset="2"/>
              <a:buChar char="Ø"/>
            </a:pPr>
            <a:r>
              <a:rPr lang="en-US" b="0" i="0" dirty="0">
                <a:solidFill>
                  <a:schemeClr val="tx1"/>
                </a:solidFill>
                <a:effectLst/>
                <a:latin typeface="Arial" panose="020B0604020202020204" pitchFamily="34" charset="0"/>
              </a:rPr>
              <a:t>It is the process of producing meaningful phrases and sentences in the form of natural language from some internal representation.</a:t>
            </a:r>
          </a:p>
          <a:p>
            <a:pPr marL="0" indent="0" algn="just">
              <a:buNone/>
            </a:pPr>
            <a:r>
              <a:rPr lang="en-US" b="1" i="1" dirty="0">
                <a:solidFill>
                  <a:schemeClr val="tx1"/>
                </a:solidFill>
                <a:effectLst/>
                <a:latin typeface="Arial" panose="020B0604020202020204" pitchFamily="34" charset="0"/>
              </a:rPr>
              <a:t>It involves:</a:t>
            </a:r>
          </a:p>
          <a:p>
            <a:pPr lvl="1" algn="just">
              <a:buFont typeface="Wingdings" panose="05000000000000000000" pitchFamily="2" charset="2"/>
              <a:buChar char="ü"/>
            </a:pPr>
            <a:r>
              <a:rPr lang="en-US" b="1" i="0" dirty="0">
                <a:solidFill>
                  <a:schemeClr val="tx1"/>
                </a:solidFill>
                <a:effectLst/>
                <a:latin typeface="Arial" panose="020B0604020202020204" pitchFamily="34" charset="0"/>
              </a:rPr>
              <a:t>Text planning</a:t>
            </a:r>
            <a:r>
              <a:rPr lang="en-US" b="0" i="0" dirty="0">
                <a:solidFill>
                  <a:schemeClr val="tx1"/>
                </a:solidFill>
                <a:effectLst/>
                <a:latin typeface="Arial" panose="020B0604020202020204" pitchFamily="34" charset="0"/>
              </a:rPr>
              <a:t> − It includes retrieving the relevant content from knowledge base.</a:t>
            </a:r>
          </a:p>
          <a:p>
            <a:pPr lvl="1" algn="just">
              <a:buFont typeface="Wingdings" panose="05000000000000000000" pitchFamily="2" charset="2"/>
              <a:buChar char="ü"/>
            </a:pPr>
            <a:r>
              <a:rPr lang="en-US" b="1" i="0" dirty="0">
                <a:solidFill>
                  <a:schemeClr val="tx1"/>
                </a:solidFill>
                <a:effectLst/>
                <a:latin typeface="Arial" panose="020B0604020202020204" pitchFamily="34" charset="0"/>
              </a:rPr>
              <a:t>Sentence planning</a:t>
            </a:r>
            <a:r>
              <a:rPr lang="en-US" b="0" i="0" dirty="0">
                <a:solidFill>
                  <a:schemeClr val="tx1"/>
                </a:solidFill>
                <a:effectLst/>
                <a:latin typeface="Arial" panose="020B0604020202020204" pitchFamily="34" charset="0"/>
              </a:rPr>
              <a:t> − It includes choosing required words, forming meaningful phrases, setting tone of the sentence.</a:t>
            </a:r>
          </a:p>
          <a:p>
            <a:pPr lvl="1" algn="just">
              <a:buFont typeface="Wingdings" panose="05000000000000000000" pitchFamily="2" charset="2"/>
              <a:buChar char="ü"/>
            </a:pPr>
            <a:r>
              <a:rPr lang="en-US" b="1" i="0" dirty="0">
                <a:solidFill>
                  <a:schemeClr val="tx1"/>
                </a:solidFill>
                <a:effectLst/>
                <a:latin typeface="Arial" panose="020B0604020202020204" pitchFamily="34" charset="0"/>
              </a:rPr>
              <a:t>Text Realization</a:t>
            </a:r>
            <a:r>
              <a:rPr lang="en-US" b="0" i="0" dirty="0">
                <a:solidFill>
                  <a:schemeClr val="tx1"/>
                </a:solidFill>
                <a:effectLst/>
                <a:latin typeface="Arial" panose="020B0604020202020204" pitchFamily="34" charset="0"/>
              </a:rPr>
              <a:t> − It is mapping sentence plan into sentence structure.</a:t>
            </a:r>
          </a:p>
          <a:p>
            <a:pPr algn="just"/>
            <a:r>
              <a:rPr lang="en-US" b="0" i="0" dirty="0">
                <a:solidFill>
                  <a:schemeClr val="tx1"/>
                </a:solidFill>
                <a:effectLst/>
                <a:latin typeface="Arial" panose="020B0604020202020204" pitchFamily="34" charset="0"/>
              </a:rPr>
              <a:t>The NLU is harder than NLG.</a:t>
            </a:r>
          </a:p>
        </p:txBody>
      </p:sp>
    </p:spTree>
    <p:extLst>
      <p:ext uri="{BB962C8B-B14F-4D97-AF65-F5344CB8AC3E}">
        <p14:creationId xmlns:p14="http://schemas.microsoft.com/office/powerpoint/2010/main" val="27920418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01846-C812-D2BE-E1D3-4F38645ED190}"/>
              </a:ext>
            </a:extLst>
          </p:cNvPr>
          <p:cNvSpPr>
            <a:spLocks noGrp="1"/>
          </p:cNvSpPr>
          <p:nvPr>
            <p:ph type="title"/>
          </p:nvPr>
        </p:nvSpPr>
        <p:spPr/>
        <p:txBody>
          <a:bodyPr/>
          <a:lstStyle/>
          <a:p>
            <a:r>
              <a:rPr lang="en-US" b="1" dirty="0"/>
              <a:t>Evolution of NLP</a:t>
            </a:r>
            <a:endParaRPr lang="en-PK" b="1" dirty="0"/>
          </a:p>
        </p:txBody>
      </p:sp>
      <p:pic>
        <p:nvPicPr>
          <p:cNvPr id="1026" name="Picture 2" descr="Natural Language Processing with Generative AI and LLM">
            <a:extLst>
              <a:ext uri="{FF2B5EF4-FFF2-40B4-BE49-F238E27FC236}">
                <a16:creationId xmlns:a16="http://schemas.microsoft.com/office/drawing/2014/main" id="{B401B1D0-03E9-5D77-8F6D-ABE8D577C7C1}"/>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6640" t="25158" r="9337" b="6695"/>
          <a:stretch/>
        </p:blipFill>
        <p:spPr bwMode="auto">
          <a:xfrm>
            <a:off x="1664773" y="2051245"/>
            <a:ext cx="9261532" cy="4182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3393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952620" y="651995"/>
            <a:ext cx="9603275" cy="1020229"/>
          </a:xfrm>
        </p:spPr>
        <p:txBody>
          <a:bodyPr>
            <a:normAutofit/>
          </a:bodyPr>
          <a:lstStyle/>
          <a:p>
            <a:r>
              <a:rPr lang="en-US" b="1" dirty="0">
                <a:effectLst/>
                <a:ea typeface="Calibri" panose="020F0502020204030204" pitchFamily="34" charset="0"/>
              </a:rPr>
              <a:t>Steps or Stages in NLP</a:t>
            </a:r>
            <a:endParaRPr lang="en-PK" dirty="0"/>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1323833" y="1889760"/>
            <a:ext cx="7364721" cy="4803648"/>
          </a:xfrm>
        </p:spPr>
        <p:txBody>
          <a:bodyPr>
            <a:normAutofit lnSpcReduction="10000"/>
          </a:bodyPr>
          <a:lstStyle/>
          <a:p>
            <a:pPr algn="just">
              <a:lnSpc>
                <a:spcPct val="150000"/>
              </a:lnSpc>
              <a:buFont typeface="Arial" panose="020B0604020202020204" pitchFamily="34" charset="0"/>
              <a:buChar char="•"/>
            </a:pPr>
            <a:r>
              <a:rPr lang="en-US" sz="2000" b="1" i="0" dirty="0">
                <a:solidFill>
                  <a:srgbClr val="000000"/>
                </a:solidFill>
                <a:effectLst/>
                <a:latin typeface="Arial" panose="020B0604020202020204" pitchFamily="34" charset="0"/>
              </a:rPr>
              <a:t>Lexical Analysis</a:t>
            </a:r>
            <a:r>
              <a:rPr lang="en-US" sz="2000" b="0" i="0" dirty="0">
                <a:solidFill>
                  <a:srgbClr val="000000"/>
                </a:solidFill>
                <a:effectLst/>
                <a:latin typeface="Arial" panose="020B0604020202020204" pitchFamily="34" charset="0"/>
              </a:rPr>
              <a:t> </a:t>
            </a:r>
            <a:r>
              <a:rPr lang="en-US" b="0" i="0" dirty="0">
                <a:solidFill>
                  <a:srgbClr val="000000"/>
                </a:solidFill>
                <a:effectLst/>
                <a:latin typeface="Arial" panose="020B0604020202020204" pitchFamily="34" charset="0"/>
              </a:rPr>
              <a:t>− It involves identifying and analyzing the </a:t>
            </a:r>
            <a:r>
              <a:rPr lang="en-US" b="1" i="1" dirty="0">
                <a:solidFill>
                  <a:srgbClr val="000000"/>
                </a:solidFill>
                <a:effectLst/>
                <a:latin typeface="Arial" panose="020B0604020202020204" pitchFamily="34" charset="0"/>
              </a:rPr>
              <a:t>structure of words</a:t>
            </a:r>
            <a:r>
              <a:rPr lang="en-US" b="0" i="0" dirty="0">
                <a:solidFill>
                  <a:srgbClr val="000000"/>
                </a:solidFill>
                <a:effectLst/>
                <a:latin typeface="Arial" panose="020B0604020202020204" pitchFamily="34" charset="0"/>
              </a:rPr>
              <a:t>. Lexical analysis is dividing the whole chunk of </a:t>
            </a:r>
            <a:r>
              <a:rPr lang="en-US" b="1" i="1" dirty="0">
                <a:solidFill>
                  <a:srgbClr val="000000"/>
                </a:solidFill>
                <a:effectLst/>
                <a:latin typeface="Arial" panose="020B0604020202020204" pitchFamily="34" charset="0"/>
              </a:rPr>
              <a:t>text into paragraphs, sentences, and words</a:t>
            </a:r>
            <a:r>
              <a:rPr lang="en-US" b="0" i="0" dirty="0">
                <a:solidFill>
                  <a:srgbClr val="000000"/>
                </a:solidFill>
                <a:effectLst/>
                <a:latin typeface="Arial" panose="020B0604020202020204" pitchFamily="34" charset="0"/>
              </a:rPr>
              <a:t>.</a:t>
            </a:r>
          </a:p>
          <a:p>
            <a:pPr algn="just">
              <a:lnSpc>
                <a:spcPct val="150000"/>
              </a:lnSpc>
              <a:buFont typeface="Arial" panose="020B0604020202020204" pitchFamily="34" charset="0"/>
              <a:buChar char="•"/>
            </a:pPr>
            <a:r>
              <a:rPr lang="en-US" sz="2000" b="1" i="0" dirty="0">
                <a:solidFill>
                  <a:srgbClr val="000000"/>
                </a:solidFill>
                <a:effectLst/>
                <a:latin typeface="Arial" panose="020B0604020202020204" pitchFamily="34" charset="0"/>
              </a:rPr>
              <a:t>Syntactic Analysis (Parsing)</a:t>
            </a:r>
            <a:r>
              <a:rPr lang="en-US" b="0" i="0" dirty="0">
                <a:solidFill>
                  <a:srgbClr val="000000"/>
                </a:solidFill>
                <a:effectLst/>
                <a:latin typeface="Arial" panose="020B0604020202020204" pitchFamily="34" charset="0"/>
              </a:rPr>
              <a:t> − It involves analysis of words in the sentence for grammar and arranging words in a manner that shows the </a:t>
            </a:r>
            <a:r>
              <a:rPr lang="en-US" b="1" i="1" dirty="0">
                <a:solidFill>
                  <a:srgbClr val="000000"/>
                </a:solidFill>
                <a:effectLst/>
                <a:latin typeface="Arial" panose="020B0604020202020204" pitchFamily="34" charset="0"/>
              </a:rPr>
              <a:t>relationship among the words</a:t>
            </a:r>
            <a:r>
              <a:rPr lang="en-US" b="0" i="0" dirty="0">
                <a:solidFill>
                  <a:srgbClr val="000000"/>
                </a:solidFill>
                <a:effectLst/>
                <a:latin typeface="Arial" panose="020B0604020202020204" pitchFamily="34" charset="0"/>
              </a:rPr>
              <a:t>. The sentence such as “</a:t>
            </a:r>
            <a:r>
              <a:rPr lang="en-US" b="1" i="0" dirty="0">
                <a:solidFill>
                  <a:srgbClr val="000000"/>
                </a:solidFill>
                <a:effectLst/>
                <a:latin typeface="Arial" panose="020B0604020202020204" pitchFamily="34" charset="0"/>
              </a:rPr>
              <a:t>The school goes to boy</a:t>
            </a:r>
            <a:r>
              <a:rPr lang="en-US" b="0" i="0" dirty="0">
                <a:solidFill>
                  <a:srgbClr val="000000"/>
                </a:solidFill>
                <a:effectLst/>
                <a:latin typeface="Arial" panose="020B0604020202020204" pitchFamily="34" charset="0"/>
              </a:rPr>
              <a:t>” is rejected by English syntactic analyzer.</a:t>
            </a:r>
          </a:p>
          <a:p>
            <a:pPr algn="just">
              <a:lnSpc>
                <a:spcPct val="150000"/>
              </a:lnSpc>
              <a:buFont typeface="Arial" panose="020B0604020202020204" pitchFamily="34" charset="0"/>
              <a:buChar char="•"/>
            </a:pPr>
            <a:r>
              <a:rPr lang="en-US" sz="2000" b="1" i="0" dirty="0">
                <a:solidFill>
                  <a:srgbClr val="000000"/>
                </a:solidFill>
                <a:effectLst/>
                <a:latin typeface="Arial" panose="020B0604020202020204" pitchFamily="34" charset="0"/>
              </a:rPr>
              <a:t>Semantic Analysis</a:t>
            </a:r>
            <a:r>
              <a:rPr lang="en-US" b="0" i="0" dirty="0">
                <a:solidFill>
                  <a:srgbClr val="000000"/>
                </a:solidFill>
                <a:effectLst/>
                <a:latin typeface="Arial" panose="020B0604020202020204" pitchFamily="34" charset="0"/>
              </a:rPr>
              <a:t> − It draws the </a:t>
            </a:r>
            <a:r>
              <a:rPr lang="en-US" b="1" i="1" dirty="0">
                <a:solidFill>
                  <a:srgbClr val="000000"/>
                </a:solidFill>
                <a:effectLst/>
                <a:latin typeface="Arial" panose="020B0604020202020204" pitchFamily="34" charset="0"/>
              </a:rPr>
              <a:t>exact meaning</a:t>
            </a:r>
            <a:r>
              <a:rPr lang="en-US" b="0" i="0" dirty="0">
                <a:solidFill>
                  <a:srgbClr val="000000"/>
                </a:solidFill>
                <a:effectLst/>
                <a:latin typeface="Arial" panose="020B0604020202020204" pitchFamily="34" charset="0"/>
              </a:rPr>
              <a:t> or the </a:t>
            </a:r>
            <a:r>
              <a:rPr lang="en-US" b="1" i="1" dirty="0">
                <a:solidFill>
                  <a:srgbClr val="000000"/>
                </a:solidFill>
                <a:effectLst/>
                <a:latin typeface="Arial" panose="020B0604020202020204" pitchFamily="34" charset="0"/>
              </a:rPr>
              <a:t>dictionary meaning</a:t>
            </a:r>
            <a:r>
              <a:rPr lang="en-US" b="0" i="0" dirty="0">
                <a:solidFill>
                  <a:srgbClr val="000000"/>
                </a:solidFill>
                <a:effectLst/>
                <a:latin typeface="Arial" panose="020B0604020202020204" pitchFamily="34" charset="0"/>
              </a:rPr>
              <a:t> from the text. The semantic analyzer disregards sentence such as “</a:t>
            </a:r>
            <a:r>
              <a:rPr lang="en-US" b="1" i="0" dirty="0">
                <a:solidFill>
                  <a:srgbClr val="000000"/>
                </a:solidFill>
                <a:effectLst/>
                <a:latin typeface="Arial" panose="020B0604020202020204" pitchFamily="34" charset="0"/>
              </a:rPr>
              <a:t>hot ice-cream</a:t>
            </a:r>
            <a:r>
              <a:rPr lang="en-US" b="0" i="0" dirty="0">
                <a:solidFill>
                  <a:srgbClr val="000000"/>
                </a:solidFill>
                <a:effectLst/>
                <a:latin typeface="Arial" panose="020B0604020202020204" pitchFamily="34" charset="0"/>
              </a:rPr>
              <a:t>”.</a:t>
            </a:r>
          </a:p>
        </p:txBody>
      </p:sp>
      <p:pic>
        <p:nvPicPr>
          <p:cNvPr id="3074" name="Picture 2" descr="NLP Steps">
            <a:extLst>
              <a:ext uri="{FF2B5EF4-FFF2-40B4-BE49-F238E27FC236}">
                <a16:creationId xmlns:a16="http://schemas.microsoft.com/office/drawing/2014/main" id="{ABF45B17-6723-46ED-9F11-741600F461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81162" y="2280597"/>
            <a:ext cx="3110630" cy="40219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54701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2002724" y="669224"/>
            <a:ext cx="9603275" cy="1020229"/>
          </a:xfrm>
        </p:spPr>
        <p:txBody>
          <a:bodyPr>
            <a:normAutofit/>
          </a:bodyPr>
          <a:lstStyle/>
          <a:p>
            <a:r>
              <a:rPr lang="en-US" b="1" dirty="0">
                <a:effectLst/>
                <a:ea typeface="Calibri" panose="020F0502020204030204" pitchFamily="34" charset="0"/>
              </a:rPr>
              <a:t>Steps or Stages in NLP</a:t>
            </a:r>
            <a:endParaRPr lang="en-PK" dirty="0"/>
          </a:p>
        </p:txBody>
      </p:sp>
      <p:sp>
        <p:nvSpPr>
          <p:cNvPr id="4" name="Content Placeholder 2">
            <a:extLst>
              <a:ext uri="{FF2B5EF4-FFF2-40B4-BE49-F238E27FC236}">
                <a16:creationId xmlns:a16="http://schemas.microsoft.com/office/drawing/2014/main" id="{0EB261CE-E21B-405E-A829-16AAE8ED722C}"/>
              </a:ext>
            </a:extLst>
          </p:cNvPr>
          <p:cNvSpPr>
            <a:spLocks noGrp="1"/>
          </p:cNvSpPr>
          <p:nvPr>
            <p:ph idx="1"/>
          </p:nvPr>
        </p:nvSpPr>
        <p:spPr>
          <a:xfrm>
            <a:off x="1528549" y="2444496"/>
            <a:ext cx="7220965" cy="3694176"/>
          </a:xfrm>
        </p:spPr>
        <p:txBody>
          <a:bodyPr>
            <a:normAutofit/>
          </a:bodyPr>
          <a:lstStyle/>
          <a:p>
            <a:pPr algn="just">
              <a:lnSpc>
                <a:spcPct val="150000"/>
              </a:lnSpc>
              <a:buFont typeface="Arial" panose="020B0604020202020204" pitchFamily="34" charset="0"/>
              <a:buChar char="•"/>
            </a:pPr>
            <a:r>
              <a:rPr lang="en-US" sz="2000" b="1" i="0" dirty="0">
                <a:solidFill>
                  <a:srgbClr val="000000"/>
                </a:solidFill>
                <a:effectLst/>
                <a:latin typeface="Arial" panose="020B0604020202020204" pitchFamily="34" charset="0"/>
              </a:rPr>
              <a:t>Discourse Integration</a:t>
            </a:r>
            <a:r>
              <a:rPr lang="en-US" sz="2000" b="0" i="0" dirty="0">
                <a:solidFill>
                  <a:srgbClr val="000000"/>
                </a:solidFill>
                <a:effectLst/>
                <a:latin typeface="Arial" panose="020B0604020202020204" pitchFamily="34" charset="0"/>
              </a:rPr>
              <a:t> </a:t>
            </a:r>
            <a:r>
              <a:rPr lang="en-US" b="0" i="0" dirty="0">
                <a:solidFill>
                  <a:srgbClr val="000000"/>
                </a:solidFill>
                <a:effectLst/>
                <a:latin typeface="Arial" panose="020B0604020202020204" pitchFamily="34" charset="0"/>
              </a:rPr>
              <a:t>− The meaning of any sentence depends upon the meaning of the sentence just before it. In addition, it also brings about the meaning of immediately succeeding sentence.</a:t>
            </a:r>
          </a:p>
          <a:p>
            <a:pPr algn="just">
              <a:lnSpc>
                <a:spcPct val="150000"/>
              </a:lnSpc>
              <a:buFont typeface="Arial" panose="020B0604020202020204" pitchFamily="34" charset="0"/>
              <a:buChar char="•"/>
            </a:pPr>
            <a:r>
              <a:rPr lang="en-US" sz="2000" b="1" i="0" dirty="0">
                <a:solidFill>
                  <a:srgbClr val="000000"/>
                </a:solidFill>
                <a:effectLst/>
                <a:latin typeface="Arial" panose="020B0604020202020204" pitchFamily="34" charset="0"/>
              </a:rPr>
              <a:t>Pragmatic Analysis</a:t>
            </a:r>
            <a:r>
              <a:rPr lang="en-US" sz="2000" b="0" i="0" dirty="0">
                <a:solidFill>
                  <a:srgbClr val="000000"/>
                </a:solidFill>
                <a:effectLst/>
                <a:latin typeface="Arial" panose="020B0604020202020204" pitchFamily="34" charset="0"/>
              </a:rPr>
              <a:t> </a:t>
            </a:r>
            <a:r>
              <a:rPr lang="en-US" b="0" i="0" dirty="0">
                <a:solidFill>
                  <a:srgbClr val="000000"/>
                </a:solidFill>
                <a:effectLst/>
                <a:latin typeface="Arial" panose="020B0604020202020204" pitchFamily="34" charset="0"/>
              </a:rPr>
              <a:t>− During this, what was said is re-interpreted on what it actually meant. It involves deriving those aspects of language which require real world knowledge.</a:t>
            </a:r>
          </a:p>
        </p:txBody>
      </p:sp>
      <p:pic>
        <p:nvPicPr>
          <p:cNvPr id="5" name="Picture 2" descr="NLP Steps">
            <a:extLst>
              <a:ext uri="{FF2B5EF4-FFF2-40B4-BE49-F238E27FC236}">
                <a16:creationId xmlns:a16="http://schemas.microsoft.com/office/drawing/2014/main" id="{6FAEE917-1DD7-437F-9E27-C6F13386F4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77872" y="2280597"/>
            <a:ext cx="3110630" cy="40219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04122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25D1B-9D42-4D44-A24A-C1DE521359FD}"/>
              </a:ext>
            </a:extLst>
          </p:cNvPr>
          <p:cNvSpPr>
            <a:spLocks noGrp="1"/>
          </p:cNvSpPr>
          <p:nvPr>
            <p:ph type="title"/>
          </p:nvPr>
        </p:nvSpPr>
        <p:spPr>
          <a:xfrm>
            <a:off x="1868717" y="661688"/>
            <a:ext cx="9761156" cy="753586"/>
          </a:xfrm>
        </p:spPr>
        <p:txBody>
          <a:bodyPr>
            <a:normAutofit/>
          </a:bodyPr>
          <a:lstStyle/>
          <a:p>
            <a:r>
              <a:rPr lang="en-US" b="1" i="0" dirty="0">
                <a:effectLst/>
                <a:latin typeface="Roboto" panose="02000000000000000000" pitchFamily="2" charset="0"/>
              </a:rPr>
              <a:t>Top Libraries of NLP in Python</a:t>
            </a:r>
            <a:endParaRPr lang="en-PK" b="1" dirty="0"/>
          </a:p>
        </p:txBody>
      </p:sp>
      <p:sp>
        <p:nvSpPr>
          <p:cNvPr id="3" name="Content Placeholder 2">
            <a:extLst>
              <a:ext uri="{FF2B5EF4-FFF2-40B4-BE49-F238E27FC236}">
                <a16:creationId xmlns:a16="http://schemas.microsoft.com/office/drawing/2014/main" id="{0F4D7630-0234-4315-A8F9-FEC2BAB8AED4}"/>
              </a:ext>
            </a:extLst>
          </p:cNvPr>
          <p:cNvSpPr>
            <a:spLocks noGrp="1"/>
          </p:cNvSpPr>
          <p:nvPr>
            <p:ph idx="1"/>
          </p:nvPr>
        </p:nvSpPr>
        <p:spPr/>
        <p:txBody>
          <a:bodyPr/>
          <a:lstStyle/>
          <a:p>
            <a:pPr>
              <a:buFont typeface="+mj-lt"/>
              <a:buAutoNum type="arabicPeriod"/>
            </a:pPr>
            <a:r>
              <a:rPr lang="en-US" b="1" dirty="0"/>
              <a:t>Natural Language Toolkit (NLTK)</a:t>
            </a:r>
          </a:p>
          <a:p>
            <a:pPr>
              <a:buFont typeface="+mj-lt"/>
              <a:buAutoNum type="arabicPeriod"/>
            </a:pPr>
            <a:r>
              <a:rPr lang="en-US" b="1" dirty="0" err="1"/>
              <a:t>Gensim</a:t>
            </a:r>
            <a:endParaRPr lang="en-US" b="1" dirty="0"/>
          </a:p>
          <a:p>
            <a:pPr>
              <a:buFont typeface="+mj-lt"/>
              <a:buAutoNum type="arabicPeriod"/>
            </a:pPr>
            <a:r>
              <a:rPr lang="en-US" b="1" dirty="0" err="1"/>
              <a:t>CoreNLP</a:t>
            </a:r>
            <a:endParaRPr lang="en-US" b="1" dirty="0"/>
          </a:p>
          <a:p>
            <a:pPr>
              <a:buFont typeface="+mj-lt"/>
              <a:buAutoNum type="arabicPeriod"/>
            </a:pPr>
            <a:r>
              <a:rPr lang="en-US" b="1" dirty="0" err="1"/>
              <a:t>spaCy</a:t>
            </a:r>
            <a:endParaRPr lang="en-US" b="1" dirty="0"/>
          </a:p>
          <a:p>
            <a:pPr>
              <a:buFont typeface="+mj-lt"/>
              <a:buAutoNum type="arabicPeriod"/>
            </a:pPr>
            <a:r>
              <a:rPr lang="en-US" b="1" dirty="0" err="1"/>
              <a:t>TextBlob</a:t>
            </a:r>
            <a:endParaRPr lang="en-US" b="1" dirty="0"/>
          </a:p>
          <a:p>
            <a:pPr>
              <a:buFont typeface="+mj-lt"/>
              <a:buAutoNum type="arabicPeriod"/>
            </a:pPr>
            <a:r>
              <a:rPr lang="en-US" b="1" dirty="0"/>
              <a:t>Pattern</a:t>
            </a:r>
          </a:p>
          <a:p>
            <a:pPr>
              <a:buFont typeface="+mj-lt"/>
              <a:buAutoNum type="arabicPeriod"/>
            </a:pPr>
            <a:r>
              <a:rPr lang="en-US" b="1" dirty="0" err="1"/>
              <a:t>PyNLPl</a:t>
            </a:r>
            <a:endParaRPr lang="en-PK" b="1" dirty="0"/>
          </a:p>
        </p:txBody>
      </p:sp>
    </p:spTree>
    <p:extLst>
      <p:ext uri="{BB962C8B-B14F-4D97-AF65-F5344CB8AC3E}">
        <p14:creationId xmlns:p14="http://schemas.microsoft.com/office/powerpoint/2010/main" val="23533100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DA791-F658-4564-8356-F245CE8ECE32}"/>
              </a:ext>
            </a:extLst>
          </p:cNvPr>
          <p:cNvSpPr>
            <a:spLocks noGrp="1"/>
          </p:cNvSpPr>
          <p:nvPr>
            <p:ph type="title"/>
          </p:nvPr>
        </p:nvSpPr>
        <p:spPr>
          <a:xfrm>
            <a:off x="2467665" y="649162"/>
            <a:ext cx="8911687" cy="841435"/>
          </a:xfrm>
        </p:spPr>
        <p:txBody>
          <a:bodyPr/>
          <a:lstStyle/>
          <a:p>
            <a:r>
              <a:rPr lang="en-US" b="1" dirty="0"/>
              <a:t>Speech Systems</a:t>
            </a:r>
            <a:endParaRPr lang="en-PK" b="1" dirty="0"/>
          </a:p>
        </p:txBody>
      </p:sp>
      <p:pic>
        <p:nvPicPr>
          <p:cNvPr id="5" name="Content Placeholder 4">
            <a:extLst>
              <a:ext uri="{FF2B5EF4-FFF2-40B4-BE49-F238E27FC236}">
                <a16:creationId xmlns:a16="http://schemas.microsoft.com/office/drawing/2014/main" id="{2A357792-1A58-47F9-87D8-9F0CF57B1573}"/>
              </a:ext>
            </a:extLst>
          </p:cNvPr>
          <p:cNvPicPr>
            <a:picLocks noGrp="1" noChangeAspect="1"/>
          </p:cNvPicPr>
          <p:nvPr>
            <p:ph idx="1"/>
          </p:nvPr>
        </p:nvPicPr>
        <p:blipFill rotWithShape="1">
          <a:blip r:embed="rId2"/>
          <a:srcRect l="33481" t="25749" r="15982" b="18885"/>
          <a:stretch/>
        </p:blipFill>
        <p:spPr>
          <a:xfrm>
            <a:off x="2592925" y="1565754"/>
            <a:ext cx="9400165" cy="5132742"/>
          </a:xfrm>
        </p:spPr>
      </p:pic>
    </p:spTree>
    <p:extLst>
      <p:ext uri="{BB962C8B-B14F-4D97-AF65-F5344CB8AC3E}">
        <p14:creationId xmlns:p14="http://schemas.microsoft.com/office/powerpoint/2010/main" val="32212223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A37F5-2FBD-43A9-BBE0-0ED17BC85200}"/>
              </a:ext>
            </a:extLst>
          </p:cNvPr>
          <p:cNvSpPr>
            <a:spLocks noGrp="1"/>
          </p:cNvSpPr>
          <p:nvPr>
            <p:ph type="title"/>
          </p:nvPr>
        </p:nvSpPr>
        <p:spPr>
          <a:xfrm>
            <a:off x="2129463" y="624110"/>
            <a:ext cx="8911687" cy="904064"/>
          </a:xfrm>
        </p:spPr>
        <p:txBody>
          <a:bodyPr/>
          <a:lstStyle/>
          <a:p>
            <a:r>
              <a:rPr lang="en-US" b="1" dirty="0"/>
              <a:t>Speech Systems (</a:t>
            </a:r>
            <a:r>
              <a:rPr lang="en-US" b="1" dirty="0" err="1"/>
              <a:t>siri</a:t>
            </a:r>
            <a:r>
              <a:rPr lang="en-US" b="1" dirty="0"/>
              <a:t>)</a:t>
            </a:r>
            <a:endParaRPr lang="en-PK" dirty="0"/>
          </a:p>
        </p:txBody>
      </p:sp>
      <p:pic>
        <p:nvPicPr>
          <p:cNvPr id="5" name="Content Placeholder 4">
            <a:extLst>
              <a:ext uri="{FF2B5EF4-FFF2-40B4-BE49-F238E27FC236}">
                <a16:creationId xmlns:a16="http://schemas.microsoft.com/office/drawing/2014/main" id="{A50623B7-0C7A-427C-BB20-236694294DF4}"/>
              </a:ext>
            </a:extLst>
          </p:cNvPr>
          <p:cNvPicPr>
            <a:picLocks noGrp="1" noChangeAspect="1"/>
          </p:cNvPicPr>
          <p:nvPr>
            <p:ph idx="1"/>
          </p:nvPr>
        </p:nvPicPr>
        <p:blipFill rotWithShape="1">
          <a:blip r:embed="rId2"/>
          <a:srcRect l="35810" t="23760" r="19382" b="17769"/>
          <a:stretch/>
        </p:blipFill>
        <p:spPr>
          <a:xfrm>
            <a:off x="2592925" y="1528174"/>
            <a:ext cx="9038243" cy="5116465"/>
          </a:xfrm>
        </p:spPr>
      </p:pic>
    </p:spTree>
    <p:extLst>
      <p:ext uri="{BB962C8B-B14F-4D97-AF65-F5344CB8AC3E}">
        <p14:creationId xmlns:p14="http://schemas.microsoft.com/office/powerpoint/2010/main" val="40036090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5297B-22A2-4885-805A-F2A7EE40865E}"/>
              </a:ext>
            </a:extLst>
          </p:cNvPr>
          <p:cNvSpPr>
            <a:spLocks noGrp="1"/>
          </p:cNvSpPr>
          <p:nvPr>
            <p:ph type="title"/>
          </p:nvPr>
        </p:nvSpPr>
        <p:spPr>
          <a:xfrm>
            <a:off x="2066833" y="649162"/>
            <a:ext cx="8911687" cy="879013"/>
          </a:xfrm>
        </p:spPr>
        <p:txBody>
          <a:bodyPr/>
          <a:lstStyle/>
          <a:p>
            <a:r>
              <a:rPr lang="en-US" b="1" dirty="0"/>
              <a:t>Before Siri and Alexa, there was ELIZA</a:t>
            </a:r>
            <a:endParaRPr lang="en-PK" b="1" dirty="0"/>
          </a:p>
        </p:txBody>
      </p:sp>
      <p:pic>
        <p:nvPicPr>
          <p:cNvPr id="4" name="Before Siri and Alexa, there was ELIZA_low">
            <a:hlinkClick r:id="" action="ppaction://media"/>
            <a:extLst>
              <a:ext uri="{FF2B5EF4-FFF2-40B4-BE49-F238E27FC236}">
                <a16:creationId xmlns:a16="http://schemas.microsoft.com/office/drawing/2014/main" id="{350F61C3-1B77-4579-921B-2DCAB7BA961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143518" y="1747129"/>
            <a:ext cx="7810499" cy="4399761"/>
          </a:xfrm>
        </p:spPr>
      </p:pic>
    </p:spTree>
    <p:extLst>
      <p:ext uri="{BB962C8B-B14F-4D97-AF65-F5344CB8AC3E}">
        <p14:creationId xmlns:p14="http://schemas.microsoft.com/office/powerpoint/2010/main" val="1618789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9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40084-ABB3-4070-8201-BFADA819E05F}"/>
              </a:ext>
            </a:extLst>
          </p:cNvPr>
          <p:cNvSpPr>
            <a:spLocks noGrp="1"/>
          </p:cNvSpPr>
          <p:nvPr>
            <p:ph type="title"/>
          </p:nvPr>
        </p:nvSpPr>
        <p:spPr>
          <a:xfrm>
            <a:off x="1979151" y="661688"/>
            <a:ext cx="8911687" cy="891539"/>
          </a:xfrm>
        </p:spPr>
        <p:txBody>
          <a:bodyPr/>
          <a:lstStyle/>
          <a:p>
            <a:r>
              <a:rPr lang="en-US" b="1" dirty="0">
                <a:effectLst/>
                <a:ea typeface="Calibri" panose="020F0502020204030204" pitchFamily="34" charset="0"/>
              </a:rPr>
              <a:t>Sophia (robot)</a:t>
            </a:r>
            <a:endParaRPr lang="en-PK" dirty="0"/>
          </a:p>
        </p:txBody>
      </p:sp>
      <p:pic>
        <p:nvPicPr>
          <p:cNvPr id="4" name="Sophia the robot Interview- Sophia the robot answers Stylist's philosophical que">
            <a:hlinkClick r:id="" action="ppaction://media"/>
            <a:extLst>
              <a:ext uri="{FF2B5EF4-FFF2-40B4-BE49-F238E27FC236}">
                <a16:creationId xmlns:a16="http://schemas.microsoft.com/office/drawing/2014/main" id="{448B518A-4678-4F5C-A797-929E3463AF4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23430" y="1992682"/>
            <a:ext cx="6716712" cy="3778250"/>
          </a:xfrm>
        </p:spPr>
      </p:pic>
      <p:pic>
        <p:nvPicPr>
          <p:cNvPr id="5" name="Content Placeholder 4">
            <a:extLst>
              <a:ext uri="{FF2B5EF4-FFF2-40B4-BE49-F238E27FC236}">
                <a16:creationId xmlns:a16="http://schemas.microsoft.com/office/drawing/2014/main" id="{280E82C0-1A09-439D-A5B1-69B418DC805F}"/>
              </a:ext>
            </a:extLst>
          </p:cNvPr>
          <p:cNvPicPr>
            <a:picLocks noChangeAspect="1"/>
          </p:cNvPicPr>
          <p:nvPr/>
        </p:nvPicPr>
        <p:blipFill rotWithShape="1">
          <a:blip r:embed="rId5"/>
          <a:srcRect l="75160" t="9175" r="2839" b="6080"/>
          <a:stretch/>
        </p:blipFill>
        <p:spPr>
          <a:xfrm>
            <a:off x="8467595" y="125260"/>
            <a:ext cx="3620021" cy="6638795"/>
          </a:xfrm>
          <a:prstGeom prst="rect">
            <a:avLst/>
          </a:prstGeom>
        </p:spPr>
      </p:pic>
    </p:spTree>
    <p:extLst>
      <p:ext uri="{BB962C8B-B14F-4D97-AF65-F5344CB8AC3E}">
        <p14:creationId xmlns:p14="http://schemas.microsoft.com/office/powerpoint/2010/main" val="1718281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1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902515" y="639470"/>
            <a:ext cx="9603275" cy="1020229"/>
          </a:xfrm>
        </p:spPr>
        <p:txBody>
          <a:bodyPr>
            <a:normAutofit/>
          </a:bodyPr>
          <a:lstStyle/>
          <a:p>
            <a:r>
              <a:rPr lang="en-US" b="1" dirty="0"/>
              <a:t>Course Contents</a:t>
            </a:r>
            <a:endParaRPr lang="en-PK" dirty="0"/>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369268" y="1528176"/>
            <a:ext cx="9603275" cy="5223354"/>
          </a:xfrm>
        </p:spPr>
        <p:txBody>
          <a:bodyPr>
            <a:normAutofit fontScale="92500" lnSpcReduction="10000"/>
          </a:bodyPr>
          <a:lstStyle/>
          <a:p>
            <a:r>
              <a:rPr lang="en-US" dirty="0"/>
              <a:t>Introduction to Natural Language Processing</a:t>
            </a:r>
          </a:p>
          <a:p>
            <a:r>
              <a:rPr lang="en-US" dirty="0"/>
              <a:t>Definition of Minimum Edit Distance</a:t>
            </a:r>
          </a:p>
          <a:p>
            <a:r>
              <a:rPr lang="en-US" dirty="0"/>
              <a:t>Weighted Minimum Edit Distance</a:t>
            </a:r>
          </a:p>
          <a:p>
            <a:r>
              <a:rPr lang="en-US" dirty="0"/>
              <a:t>Basic Text Processing and Text Normalization</a:t>
            </a:r>
          </a:p>
          <a:p>
            <a:r>
              <a:rPr lang="en-US" dirty="0"/>
              <a:t>Language Modeling</a:t>
            </a:r>
          </a:p>
          <a:p>
            <a:r>
              <a:rPr lang="en-US" dirty="0"/>
              <a:t>Text Classification and Naive Bayes</a:t>
            </a:r>
          </a:p>
          <a:p>
            <a:r>
              <a:rPr lang="en-US" dirty="0"/>
              <a:t>Sentiment and Binary Naive Bayes</a:t>
            </a:r>
          </a:p>
          <a:p>
            <a:r>
              <a:rPr lang="en-US" dirty="0"/>
              <a:t>Logistic Regression</a:t>
            </a:r>
          </a:p>
          <a:p>
            <a:r>
              <a:rPr lang="en-US" dirty="0"/>
              <a:t>Simple Neural Networks and Neural Language Models</a:t>
            </a:r>
          </a:p>
          <a:p>
            <a:r>
              <a:rPr lang="en-US" dirty="0"/>
              <a:t>Training Neural Nets: Overview</a:t>
            </a:r>
          </a:p>
          <a:p>
            <a:r>
              <a:rPr lang="en-US" dirty="0"/>
              <a:t>Introduction to Chatbots and Dialogue Systems</a:t>
            </a:r>
          </a:p>
          <a:p>
            <a:r>
              <a:rPr lang="en-US" dirty="0"/>
              <a:t>Rule-based Chatbots: ELIZA and PARRY</a:t>
            </a:r>
          </a:p>
          <a:p>
            <a:r>
              <a:rPr lang="en-US" dirty="0"/>
              <a:t>Deep Architectures for NLP</a:t>
            </a:r>
          </a:p>
          <a:p>
            <a:r>
              <a:rPr lang="en-US" dirty="0"/>
              <a:t>Long Term Dependencies in NLP Applications</a:t>
            </a:r>
          </a:p>
        </p:txBody>
      </p:sp>
    </p:spTree>
    <p:extLst>
      <p:ext uri="{BB962C8B-B14F-4D97-AF65-F5344CB8AC3E}">
        <p14:creationId xmlns:p14="http://schemas.microsoft.com/office/powerpoint/2010/main" val="28040641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2228191" y="633208"/>
            <a:ext cx="6235227" cy="644447"/>
          </a:xfrm>
        </p:spPr>
        <p:txBody>
          <a:bodyPr>
            <a:normAutofit/>
          </a:bodyPr>
          <a:lstStyle/>
          <a:p>
            <a:r>
              <a:rPr lang="en-US" b="1" dirty="0">
                <a:effectLst/>
                <a:ea typeface="Calibri" panose="020F0502020204030204" pitchFamily="34" charset="0"/>
              </a:rPr>
              <a:t>The Voice Assistant Battle</a:t>
            </a:r>
            <a:endParaRPr lang="en-PK" dirty="0"/>
          </a:p>
        </p:txBody>
      </p:sp>
      <p:pic>
        <p:nvPicPr>
          <p:cNvPr id="8" name="The 2020 Voice Assistant Battle._low">
            <a:hlinkClick r:id="" action="ppaction://media"/>
            <a:extLst>
              <a:ext uri="{FF2B5EF4-FFF2-40B4-BE49-F238E27FC236}">
                <a16:creationId xmlns:a16="http://schemas.microsoft.com/office/drawing/2014/main" id="{14B42426-990E-428B-AFC0-199A3CAAC21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98573" y="1716067"/>
            <a:ext cx="8579018" cy="4308517"/>
          </a:xfrm>
        </p:spPr>
      </p:pic>
    </p:spTree>
    <p:extLst>
      <p:ext uri="{BB962C8B-B14F-4D97-AF65-F5344CB8AC3E}">
        <p14:creationId xmlns:p14="http://schemas.microsoft.com/office/powerpoint/2010/main" val="3705293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158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4690E-09A5-A00B-3C9A-A3CD31D70D78}"/>
              </a:ext>
            </a:extLst>
          </p:cNvPr>
          <p:cNvSpPr>
            <a:spLocks noGrp="1"/>
          </p:cNvSpPr>
          <p:nvPr>
            <p:ph type="title"/>
          </p:nvPr>
        </p:nvSpPr>
        <p:spPr/>
        <p:txBody>
          <a:bodyPr/>
          <a:lstStyle/>
          <a:p>
            <a:r>
              <a:rPr lang="en-US" b="1" dirty="0"/>
              <a:t>Expert Systems</a:t>
            </a:r>
            <a:endParaRPr lang="en-PK" b="1" dirty="0"/>
          </a:p>
        </p:txBody>
      </p:sp>
      <p:pic>
        <p:nvPicPr>
          <p:cNvPr id="4" name="Picture 2" descr="https://i.ytimg.com/vi/ipEOjuV0vns/hqdefault.jpg">
            <a:extLst>
              <a:ext uri="{FF2B5EF4-FFF2-40B4-BE49-F238E27FC236}">
                <a16:creationId xmlns:a16="http://schemas.microsoft.com/office/drawing/2014/main" id="{77AC2989-9B41-EE1B-3251-12AB2E467DCB}"/>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0425" b="11835"/>
          <a:stretch/>
        </p:blipFill>
        <p:spPr bwMode="auto">
          <a:xfrm>
            <a:off x="3315143" y="1880101"/>
            <a:ext cx="7467250" cy="4353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2394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702099" y="651995"/>
            <a:ext cx="9603275" cy="1020229"/>
          </a:xfrm>
        </p:spPr>
        <p:txBody>
          <a:bodyPr>
            <a:normAutofit/>
          </a:bodyPr>
          <a:lstStyle/>
          <a:p>
            <a:r>
              <a:rPr lang="en-US" b="1" dirty="0"/>
              <a:t>Books and Resources</a:t>
            </a:r>
            <a:endParaRPr lang="en-PK" dirty="0"/>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129424" y="1672224"/>
            <a:ext cx="9943327" cy="5021184"/>
          </a:xfrm>
        </p:spPr>
        <p:txBody>
          <a:bodyPr>
            <a:normAutofit/>
          </a:bodyPr>
          <a:lstStyle/>
          <a:p>
            <a:pPr marL="342900" lvl="0" indent="-342900" algn="just">
              <a:lnSpc>
                <a:spcPct val="107000"/>
              </a:lnSpc>
              <a:spcAft>
                <a:spcPts val="800"/>
              </a:spcAft>
              <a:buFont typeface="+mj-lt"/>
              <a:buAutoNum type="arabicPeriod"/>
            </a:pPr>
            <a:r>
              <a:rPr lang="en-US" sz="2000" b="1" dirty="0">
                <a:effectLst/>
                <a:latin typeface="Calibri" panose="020F0502020204030204" pitchFamily="34" charset="0"/>
                <a:ea typeface="Calibri" panose="020F0502020204030204" pitchFamily="34" charset="0"/>
                <a:cs typeface="Calibri" panose="020F0502020204030204" pitchFamily="34" charset="0"/>
              </a:rPr>
              <a:t>“Speech and Language Processing”, by Dan </a:t>
            </a:r>
            <a:r>
              <a:rPr lang="en-US" sz="2000" b="1" dirty="0" err="1">
                <a:effectLst/>
                <a:latin typeface="Calibri" panose="020F0502020204030204" pitchFamily="34" charset="0"/>
                <a:ea typeface="Calibri" panose="020F0502020204030204" pitchFamily="34" charset="0"/>
                <a:cs typeface="Calibri" panose="020F0502020204030204" pitchFamily="34" charset="0"/>
              </a:rPr>
              <a:t>Jurafsky</a:t>
            </a:r>
            <a:r>
              <a:rPr lang="en-US" sz="2000" b="1" dirty="0">
                <a:effectLst/>
                <a:latin typeface="Calibri" panose="020F0502020204030204" pitchFamily="34" charset="0"/>
                <a:ea typeface="Calibri" panose="020F0502020204030204" pitchFamily="34" charset="0"/>
                <a:cs typeface="Calibri" panose="020F0502020204030204" pitchFamily="34" charset="0"/>
              </a:rPr>
              <a:t> and James H. Martin.</a:t>
            </a:r>
          </a:p>
          <a:p>
            <a:pPr marL="342900" lvl="0" indent="-342900" algn="just">
              <a:lnSpc>
                <a:spcPct val="107000"/>
              </a:lnSpc>
              <a:spcAft>
                <a:spcPts val="800"/>
              </a:spcAft>
              <a:buFont typeface="+mj-lt"/>
              <a:buAutoNum type="arabicPeriod"/>
            </a:pPr>
            <a:r>
              <a:rPr lang="en-US" sz="2000" dirty="0">
                <a:effectLst/>
                <a:latin typeface="Calibri" panose="020F0502020204030204" pitchFamily="34" charset="0"/>
                <a:ea typeface="Calibri" panose="020F0502020204030204" pitchFamily="34" charset="0"/>
                <a:cs typeface="Calibri" panose="020F0502020204030204" pitchFamily="34" charset="0"/>
              </a:rPr>
              <a:t>“Natural Language Processing in Action: Understanding, analyzing, and generating text with Python”, by Cole Howard, Hannes Max </a:t>
            </a:r>
            <a:r>
              <a:rPr lang="en-US" sz="2000" dirty="0" err="1">
                <a:effectLst/>
                <a:latin typeface="Calibri" panose="020F0502020204030204" pitchFamily="34" charset="0"/>
                <a:ea typeface="Calibri" panose="020F0502020204030204" pitchFamily="34" charset="0"/>
                <a:cs typeface="Calibri" panose="020F0502020204030204" pitchFamily="34" charset="0"/>
              </a:rPr>
              <a:t>Hapke</a:t>
            </a:r>
            <a:r>
              <a:rPr lang="en-US" sz="2000" dirty="0">
                <a:effectLst/>
                <a:latin typeface="Calibri" panose="020F0502020204030204" pitchFamily="34" charset="0"/>
                <a:ea typeface="Calibri" panose="020F0502020204030204" pitchFamily="34" charset="0"/>
                <a:cs typeface="Calibri" panose="020F0502020204030204" pitchFamily="34" charset="0"/>
              </a:rPr>
              <a:t>, and Hobson Lane.</a:t>
            </a:r>
          </a:p>
          <a:p>
            <a:pPr marL="342900" lvl="0" indent="-342900" algn="just">
              <a:lnSpc>
                <a:spcPct val="107000"/>
              </a:lnSpc>
              <a:spcAft>
                <a:spcPts val="800"/>
              </a:spcAft>
              <a:buFont typeface="+mj-lt"/>
              <a:buAutoNum type="arabicPeriod"/>
            </a:pPr>
            <a:r>
              <a:rPr lang="en-US" sz="2000" dirty="0">
                <a:effectLst/>
                <a:latin typeface="Calibri" panose="020F0502020204030204" pitchFamily="34" charset="0"/>
                <a:ea typeface="Calibri" panose="020F0502020204030204" pitchFamily="34" charset="0"/>
                <a:cs typeface="Calibri" panose="020F0502020204030204" pitchFamily="34" charset="0"/>
              </a:rPr>
              <a:t>“Natural Language Processing with Python”, by Edward </a:t>
            </a:r>
            <a:r>
              <a:rPr lang="en-US" sz="2000" dirty="0" err="1">
                <a:effectLst/>
                <a:latin typeface="Calibri" panose="020F0502020204030204" pitchFamily="34" charset="0"/>
                <a:ea typeface="Calibri" panose="020F0502020204030204" pitchFamily="34" charset="0"/>
                <a:cs typeface="Calibri" panose="020F0502020204030204" pitchFamily="34" charset="0"/>
              </a:rPr>
              <a:t>Loper</a:t>
            </a:r>
            <a:r>
              <a:rPr lang="en-US" sz="2000" dirty="0">
                <a:effectLst/>
                <a:latin typeface="Calibri" panose="020F0502020204030204" pitchFamily="34" charset="0"/>
                <a:ea typeface="Calibri" panose="020F0502020204030204" pitchFamily="34" charset="0"/>
                <a:cs typeface="Calibri" panose="020F0502020204030204" pitchFamily="34" charset="0"/>
              </a:rPr>
              <a:t>, Ewan Klein, and Steven Bird.</a:t>
            </a:r>
          </a:p>
          <a:p>
            <a:pPr marL="342900" lvl="0" indent="-342900" algn="just">
              <a:lnSpc>
                <a:spcPct val="107000"/>
              </a:lnSpc>
              <a:spcAft>
                <a:spcPts val="800"/>
              </a:spcAft>
              <a:buFont typeface="+mj-lt"/>
              <a:buAutoNum type="arabicPeriod"/>
            </a:pPr>
            <a:r>
              <a:rPr lang="en-US" sz="2000" dirty="0">
                <a:effectLst/>
                <a:latin typeface="Calibri" panose="020F0502020204030204" pitchFamily="34" charset="0"/>
                <a:ea typeface="Calibri" panose="020F0502020204030204" pitchFamily="34" charset="0"/>
                <a:cs typeface="Calibri" panose="020F0502020204030204" pitchFamily="34" charset="0"/>
              </a:rPr>
              <a:t>Foundations of Statistical Natural Language Processing. Chris Manning and Hinrich </a:t>
            </a:r>
            <a:r>
              <a:rPr lang="en-US" sz="2000" dirty="0" err="1">
                <a:effectLst/>
                <a:latin typeface="Calibri" panose="020F0502020204030204" pitchFamily="34" charset="0"/>
                <a:ea typeface="Calibri" panose="020F0502020204030204" pitchFamily="34" charset="0"/>
                <a:cs typeface="Calibri" panose="020F0502020204030204" pitchFamily="34" charset="0"/>
              </a:rPr>
              <a:t>Schütze</a:t>
            </a:r>
            <a:r>
              <a:rPr lang="en-US" sz="2000" dirty="0">
                <a:effectLst/>
                <a:latin typeface="Calibri" panose="020F0502020204030204" pitchFamily="34" charset="0"/>
                <a:ea typeface="Calibri" panose="020F0502020204030204" pitchFamily="34" charset="0"/>
                <a:cs typeface="Calibri" panose="020F0502020204030204" pitchFamily="34" charset="0"/>
              </a:rPr>
              <a:t>.</a:t>
            </a:r>
          </a:p>
          <a:p>
            <a:pPr marL="342900" lvl="0" indent="-342900" algn="just">
              <a:lnSpc>
                <a:spcPct val="107000"/>
              </a:lnSpc>
              <a:spcAft>
                <a:spcPts val="800"/>
              </a:spcAft>
              <a:buFont typeface="+mj-lt"/>
              <a:buAutoNum type="arabicPeriod"/>
            </a:pPr>
            <a:r>
              <a:rPr lang="en-US" sz="2000" dirty="0">
                <a:latin typeface="Calibri" panose="020F0502020204030204" pitchFamily="34" charset="0"/>
                <a:cs typeface="Calibri" panose="020F0502020204030204" pitchFamily="34" charset="0"/>
              </a:rPr>
              <a:t>World Wide Web (WWW)</a:t>
            </a:r>
            <a:endParaRPr lang="en-PK"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2034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639470" y="626943"/>
            <a:ext cx="9603275" cy="1020229"/>
          </a:xfrm>
        </p:spPr>
        <p:txBody>
          <a:bodyPr>
            <a:normAutofit/>
          </a:bodyPr>
          <a:lstStyle/>
          <a:p>
            <a:r>
              <a:rPr lang="en-US" b="1" dirty="0"/>
              <a:t>What is this Course about?</a:t>
            </a:r>
            <a:endParaRPr lang="en-PK" dirty="0"/>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381794" y="1759906"/>
            <a:ext cx="9603275" cy="4632877"/>
          </a:xfrm>
        </p:spPr>
        <p:txBody>
          <a:bodyPr>
            <a:normAutofit fontScale="92500" lnSpcReduction="10000"/>
          </a:bodyPr>
          <a:lstStyle/>
          <a:p>
            <a:pPr algn="just"/>
            <a:r>
              <a:rPr lang="en-US" sz="2400" b="1" dirty="0"/>
              <a:t>Natural language processing</a:t>
            </a:r>
            <a:r>
              <a:rPr lang="en-US" sz="2400" dirty="0"/>
              <a:t> (NLP) or </a:t>
            </a:r>
            <a:r>
              <a:rPr lang="en-US" sz="2400" b="1" dirty="0"/>
              <a:t>Computational Linguistics</a:t>
            </a:r>
            <a:r>
              <a:rPr lang="en-US" sz="2400" dirty="0"/>
              <a:t> is one of the most important technologies of the information age. </a:t>
            </a:r>
          </a:p>
          <a:p>
            <a:pPr algn="just"/>
            <a:r>
              <a:rPr lang="en-US" sz="2400" dirty="0"/>
              <a:t>In recent years, Deep Learning (or Neural Network) approaches have obtained very high performance across many different NLP tasks, using single end-to-end neural models that do not require traditional, task-specific feature engineering.</a:t>
            </a:r>
          </a:p>
          <a:p>
            <a:pPr algn="just"/>
            <a:r>
              <a:rPr lang="en-US" sz="2400" dirty="0"/>
              <a:t>Applications of NLP are everywhere because people communicate almost everything in language: </a:t>
            </a:r>
          </a:p>
          <a:p>
            <a:pPr lvl="2" algn="just"/>
            <a:r>
              <a:rPr lang="en-US" sz="1600" dirty="0"/>
              <a:t>web search</a:t>
            </a:r>
          </a:p>
          <a:p>
            <a:pPr lvl="2" algn="just"/>
            <a:r>
              <a:rPr lang="en-US" sz="1600" dirty="0"/>
              <a:t>Advertising</a:t>
            </a:r>
          </a:p>
          <a:p>
            <a:pPr lvl="2" algn="just"/>
            <a:r>
              <a:rPr lang="en-US" sz="1600" dirty="0"/>
              <a:t>Emails and customer service</a:t>
            </a:r>
          </a:p>
          <a:p>
            <a:pPr lvl="2" algn="just"/>
            <a:r>
              <a:rPr lang="en-US" sz="1600" dirty="0"/>
              <a:t>language translation and virtual agents</a:t>
            </a:r>
          </a:p>
          <a:p>
            <a:pPr lvl="2" algn="just"/>
            <a:r>
              <a:rPr lang="en-US" sz="1600" dirty="0"/>
              <a:t>medical reports.</a:t>
            </a:r>
          </a:p>
        </p:txBody>
      </p:sp>
    </p:spTree>
    <p:extLst>
      <p:ext uri="{BB962C8B-B14F-4D97-AF65-F5344CB8AC3E}">
        <p14:creationId xmlns:p14="http://schemas.microsoft.com/office/powerpoint/2010/main" val="411649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 Brief Timeline of NLP. A journey across grammars, expert… | by Fabio  Chiusano | NLPlanet | Medium">
            <a:extLst>
              <a:ext uri="{FF2B5EF4-FFF2-40B4-BE49-F238E27FC236}">
                <a16:creationId xmlns:a16="http://schemas.microsoft.com/office/drawing/2014/main" id="{1ABE7DEF-6BA8-C56D-2770-91BAE6F9BE5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79729" y="397788"/>
            <a:ext cx="9345478" cy="6096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22935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34572-C4DF-7E6A-D47D-F3E5FA23C435}"/>
              </a:ext>
            </a:extLst>
          </p:cNvPr>
          <p:cNvSpPr>
            <a:spLocks noGrp="1"/>
          </p:cNvSpPr>
          <p:nvPr>
            <p:ph type="title"/>
          </p:nvPr>
        </p:nvSpPr>
        <p:spPr/>
        <p:txBody>
          <a:bodyPr/>
          <a:lstStyle/>
          <a:p>
            <a:r>
              <a:rPr lang="en-US" b="1" dirty="0"/>
              <a:t>NLP Pipeline (1)</a:t>
            </a:r>
            <a:endParaRPr lang="en-PK" b="1" dirty="0"/>
          </a:p>
        </p:txBody>
      </p:sp>
      <p:pic>
        <p:nvPicPr>
          <p:cNvPr id="1026" name="Picture 2" descr="Natural language processing pipeline">
            <a:extLst>
              <a:ext uri="{FF2B5EF4-FFF2-40B4-BE49-F238E27FC236}">
                <a16:creationId xmlns:a16="http://schemas.microsoft.com/office/drawing/2014/main" id="{2DF63F07-43C4-F16D-AE23-961DC1F7EED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989556" y="1721949"/>
            <a:ext cx="10847541" cy="4628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9126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69B22F33-E262-99CC-70D4-51D2F9CA6E7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693096" y="1707714"/>
            <a:ext cx="8567803" cy="4965013"/>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A4A6E730-F312-3073-FDEE-3A440394577A}"/>
              </a:ext>
            </a:extLst>
          </p:cNvPr>
          <p:cNvSpPr>
            <a:spLocks noGrp="1"/>
          </p:cNvSpPr>
          <p:nvPr>
            <p:ph type="title"/>
          </p:nvPr>
        </p:nvSpPr>
        <p:spPr>
          <a:xfrm>
            <a:off x="2592925" y="624110"/>
            <a:ext cx="8911687" cy="841435"/>
          </a:xfrm>
        </p:spPr>
        <p:txBody>
          <a:bodyPr/>
          <a:lstStyle/>
          <a:p>
            <a:r>
              <a:rPr lang="en-US" b="1" dirty="0"/>
              <a:t>NLP Pipeline (2)</a:t>
            </a:r>
            <a:endParaRPr lang="en-PK" b="1" dirty="0"/>
          </a:p>
        </p:txBody>
      </p:sp>
    </p:spTree>
    <p:extLst>
      <p:ext uri="{BB962C8B-B14F-4D97-AF65-F5344CB8AC3E}">
        <p14:creationId xmlns:p14="http://schemas.microsoft.com/office/powerpoint/2010/main" val="1857010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D730-1235-4D70-892B-A6F04E58DEF0}"/>
              </a:ext>
            </a:extLst>
          </p:cNvPr>
          <p:cNvSpPr>
            <a:spLocks noGrp="1"/>
          </p:cNvSpPr>
          <p:nvPr>
            <p:ph type="title"/>
          </p:nvPr>
        </p:nvSpPr>
        <p:spPr>
          <a:xfrm>
            <a:off x="1664522" y="625691"/>
            <a:ext cx="9603275" cy="1020229"/>
          </a:xfrm>
        </p:spPr>
        <p:txBody>
          <a:bodyPr>
            <a:normAutofit/>
          </a:bodyPr>
          <a:lstStyle/>
          <a:p>
            <a:r>
              <a:rPr lang="en-US" b="1" dirty="0">
                <a:effectLst/>
                <a:ea typeface="Calibri" panose="020F0502020204030204" pitchFamily="34" charset="0"/>
              </a:rPr>
              <a:t>Natural Language Processing</a:t>
            </a:r>
            <a:endParaRPr lang="en-PK" dirty="0"/>
          </a:p>
        </p:txBody>
      </p:sp>
      <p:sp>
        <p:nvSpPr>
          <p:cNvPr id="3" name="Content Placeholder 2">
            <a:extLst>
              <a:ext uri="{FF2B5EF4-FFF2-40B4-BE49-F238E27FC236}">
                <a16:creationId xmlns:a16="http://schemas.microsoft.com/office/drawing/2014/main" id="{54989E8F-BA4F-4D6C-9E54-9BBC66CB609C}"/>
              </a:ext>
            </a:extLst>
          </p:cNvPr>
          <p:cNvSpPr>
            <a:spLocks noGrp="1"/>
          </p:cNvSpPr>
          <p:nvPr>
            <p:ph idx="1"/>
          </p:nvPr>
        </p:nvSpPr>
        <p:spPr>
          <a:xfrm>
            <a:off x="2369268" y="1889760"/>
            <a:ext cx="9603276" cy="4803648"/>
          </a:xfrm>
        </p:spPr>
        <p:txBody>
          <a:bodyPr>
            <a:normAutofit/>
          </a:bodyPr>
          <a:lstStyle/>
          <a:p>
            <a:pPr algn="just"/>
            <a:r>
              <a:rPr lang="en-US" sz="2000" dirty="0"/>
              <a:t>English Language</a:t>
            </a:r>
          </a:p>
          <a:p>
            <a:pPr algn="just"/>
            <a:r>
              <a:rPr lang="en-US" sz="2000" dirty="0"/>
              <a:t>Chinese Language</a:t>
            </a:r>
          </a:p>
          <a:p>
            <a:pPr algn="just"/>
            <a:r>
              <a:rPr lang="en-US" sz="2000" b="1" i="1" strike="sngStrike" dirty="0"/>
              <a:t>Python Language</a:t>
            </a:r>
            <a:endParaRPr lang="en-PK" sz="2000" b="1" i="1" strike="sngStrike" dirty="0"/>
          </a:p>
        </p:txBody>
      </p:sp>
      <p:pic>
        <p:nvPicPr>
          <p:cNvPr id="5" name="Picture 4">
            <a:extLst>
              <a:ext uri="{FF2B5EF4-FFF2-40B4-BE49-F238E27FC236}">
                <a16:creationId xmlns:a16="http://schemas.microsoft.com/office/drawing/2014/main" id="{F328561B-FAD9-4A00-A9E6-D8DCD0E7D5C1}"/>
              </a:ext>
            </a:extLst>
          </p:cNvPr>
          <p:cNvPicPr>
            <a:picLocks noChangeAspect="1"/>
          </p:cNvPicPr>
          <p:nvPr/>
        </p:nvPicPr>
        <p:blipFill rotWithShape="1">
          <a:blip r:embed="rId2"/>
          <a:srcRect l="4899" t="41610" r="56100" b="21245"/>
          <a:stretch/>
        </p:blipFill>
        <p:spPr>
          <a:xfrm>
            <a:off x="6096000" y="2999232"/>
            <a:ext cx="5876544" cy="3450336"/>
          </a:xfrm>
          <a:prstGeom prst="rect">
            <a:avLst/>
          </a:prstGeom>
        </p:spPr>
      </p:pic>
    </p:spTree>
    <p:extLst>
      <p:ext uri="{BB962C8B-B14F-4D97-AF65-F5344CB8AC3E}">
        <p14:creationId xmlns:p14="http://schemas.microsoft.com/office/powerpoint/2010/main" val="105236323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1002</TotalTime>
  <Words>1311</Words>
  <Application>Microsoft Office PowerPoint</Application>
  <PresentationFormat>Widescreen</PresentationFormat>
  <Paragraphs>136</Paragraphs>
  <Slides>31</Slides>
  <Notes>2</Notes>
  <HiddenSlides>0</HiddenSlides>
  <MMClips>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Arial</vt:lpstr>
      <vt:lpstr>Calibri</vt:lpstr>
      <vt:lpstr>Century Gothic</vt:lpstr>
      <vt:lpstr>Google Sans</vt:lpstr>
      <vt:lpstr>Gordita</vt:lpstr>
      <vt:lpstr>Nunito</vt:lpstr>
      <vt:lpstr>Roboto</vt:lpstr>
      <vt:lpstr>Wingdings</vt:lpstr>
      <vt:lpstr>Wingdings 3</vt:lpstr>
      <vt:lpstr>Wisp</vt:lpstr>
      <vt:lpstr>Natural Language Processing</vt:lpstr>
      <vt:lpstr>Course Policy</vt:lpstr>
      <vt:lpstr>Course Contents</vt:lpstr>
      <vt:lpstr>Books and Resources</vt:lpstr>
      <vt:lpstr>What is this Course about?</vt:lpstr>
      <vt:lpstr>PowerPoint Presentation</vt:lpstr>
      <vt:lpstr>NLP Pipeline (1)</vt:lpstr>
      <vt:lpstr>NLP Pipeline (2)</vt:lpstr>
      <vt:lpstr>Natural Language Processing</vt:lpstr>
      <vt:lpstr>But that’s not all….</vt:lpstr>
      <vt:lpstr>Where NLP Stands</vt:lpstr>
      <vt:lpstr>Natural Language Principles</vt:lpstr>
      <vt:lpstr>Working of NLP</vt:lpstr>
      <vt:lpstr>Working of NLP</vt:lpstr>
      <vt:lpstr>Linguistics Terminologies</vt:lpstr>
      <vt:lpstr>NLP Applications</vt:lpstr>
      <vt:lpstr>NLP Applications</vt:lpstr>
      <vt:lpstr>NLP Applications</vt:lpstr>
      <vt:lpstr>Production-Level Applications</vt:lpstr>
      <vt:lpstr>Prototype-Level Applications</vt:lpstr>
      <vt:lpstr>Components of NLP</vt:lpstr>
      <vt:lpstr>Evolution of NLP</vt:lpstr>
      <vt:lpstr>Steps or Stages in NLP</vt:lpstr>
      <vt:lpstr>Steps or Stages in NLP</vt:lpstr>
      <vt:lpstr>Top Libraries of NLP in Python</vt:lpstr>
      <vt:lpstr>Speech Systems</vt:lpstr>
      <vt:lpstr>Speech Systems (siri)</vt:lpstr>
      <vt:lpstr>Before Siri and Alexa, there was ELIZA</vt:lpstr>
      <vt:lpstr>Sophia (robot)</vt:lpstr>
      <vt:lpstr>The Voice Assistant Battle</vt:lpstr>
      <vt:lpstr>Expert Systems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Processing</dc:title>
  <dc:creator>Muhammad Tariq Javed</dc:creator>
  <cp:lastModifiedBy>Muhammad Tariq Javed</cp:lastModifiedBy>
  <cp:revision>77</cp:revision>
  <dcterms:created xsi:type="dcterms:W3CDTF">2021-10-08T06:22:51Z</dcterms:created>
  <dcterms:modified xsi:type="dcterms:W3CDTF">2025-09-16T13:27:01Z</dcterms:modified>
</cp:coreProperties>
</file>

<file path=docProps/thumbnail.jpeg>
</file>